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57"/>
  </p:notesMasterIdLst>
  <p:handoutMasterIdLst>
    <p:handoutMasterId r:id="rId58"/>
  </p:handoutMasterIdLst>
  <p:sldIdLst>
    <p:sldId id="256" r:id="rId2"/>
    <p:sldId id="257" r:id="rId3"/>
    <p:sldId id="284" r:id="rId4"/>
    <p:sldId id="308" r:id="rId5"/>
    <p:sldId id="394" r:id="rId6"/>
    <p:sldId id="389" r:id="rId7"/>
    <p:sldId id="387" r:id="rId8"/>
    <p:sldId id="383" r:id="rId9"/>
    <p:sldId id="385" r:id="rId10"/>
    <p:sldId id="395" r:id="rId11"/>
    <p:sldId id="397" r:id="rId12"/>
    <p:sldId id="384" r:id="rId13"/>
    <p:sldId id="396" r:id="rId14"/>
    <p:sldId id="286" r:id="rId15"/>
    <p:sldId id="310" r:id="rId16"/>
    <p:sldId id="309" r:id="rId17"/>
    <p:sldId id="287" r:id="rId18"/>
    <p:sldId id="390" r:id="rId19"/>
    <p:sldId id="279" r:id="rId20"/>
    <p:sldId id="280" r:id="rId21"/>
    <p:sldId id="373" r:id="rId22"/>
    <p:sldId id="374" r:id="rId23"/>
    <p:sldId id="281" r:id="rId24"/>
    <p:sldId id="375" r:id="rId25"/>
    <p:sldId id="289" r:id="rId26"/>
    <p:sldId id="370" r:id="rId27"/>
    <p:sldId id="371" r:id="rId28"/>
    <p:sldId id="376" r:id="rId29"/>
    <p:sldId id="377" r:id="rId30"/>
    <p:sldId id="399" r:id="rId31"/>
    <p:sldId id="372" r:id="rId32"/>
    <p:sldId id="334" r:id="rId33"/>
    <p:sldId id="337" r:id="rId34"/>
    <p:sldId id="398" r:id="rId35"/>
    <p:sldId id="393" r:id="rId36"/>
    <p:sldId id="391" r:id="rId37"/>
    <p:sldId id="392" r:id="rId38"/>
    <p:sldId id="340" r:id="rId39"/>
    <p:sldId id="341" r:id="rId40"/>
    <p:sldId id="342" r:id="rId41"/>
    <p:sldId id="343" r:id="rId42"/>
    <p:sldId id="344" r:id="rId43"/>
    <p:sldId id="345" r:id="rId44"/>
    <p:sldId id="346" r:id="rId45"/>
    <p:sldId id="347" r:id="rId46"/>
    <p:sldId id="358" r:id="rId47"/>
    <p:sldId id="348" r:id="rId48"/>
    <p:sldId id="359" r:id="rId49"/>
    <p:sldId id="380" r:id="rId50"/>
    <p:sldId id="349" r:id="rId51"/>
    <p:sldId id="350" r:id="rId52"/>
    <p:sldId id="351" r:id="rId53"/>
    <p:sldId id="352" r:id="rId54"/>
    <p:sldId id="381" r:id="rId55"/>
    <p:sldId id="400" r:id="rId56"/>
  </p:sldIdLst>
  <p:sldSz cx="9144000" cy="6858000" type="screen4x3"/>
  <p:notesSz cx="7053263" cy="93091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 varScale="1">
        <p:scale>
          <a:sx n="74" d="100"/>
          <a:sy n="74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59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995738" y="0"/>
            <a:ext cx="3055937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77CC0-71E4-4AD3-ACCC-44C22814CCB7}" type="datetimeFigureOut">
              <a:rPr lang="es-MX" smtClean="0"/>
              <a:t>29/06/2014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559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995738" y="8842375"/>
            <a:ext cx="3055937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4364-BB2E-462C-8105-B81E5E50EB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86676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59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95738" y="0"/>
            <a:ext cx="3055937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788D1C-820F-4D8E-9729-DEFDDBD0174F}" type="datetimeFigureOut">
              <a:rPr lang="es-MX" smtClean="0"/>
              <a:t>29/06/2014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4850" y="4421188"/>
            <a:ext cx="5643563" cy="4189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559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95738" y="8842375"/>
            <a:ext cx="3055937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959681-94B0-4592-BC04-08ABE36E30E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58835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59681-94B0-4592-BC04-08ABE36E30E4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95975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riángulo rectángulo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grpSp>
        <p:nvGrpSpPr>
          <p:cNvPr id="2" name="1 Grupo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Forma libre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Forma libre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9ADBBC9-4005-42C6-B472-5FD0801DC36B}" type="datetimeFigureOut">
              <a:rPr lang="es-MX" smtClean="0"/>
              <a:t>29/06/2014</a:t>
            </a:fld>
            <a:endParaRPr lang="es-MX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s-MX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3E1D2A5-752C-4FBD-B3C3-D6595B06834F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ADBBC9-4005-42C6-B472-5FD0801DC36B}" type="datetimeFigureOut">
              <a:rPr lang="es-MX" smtClean="0"/>
              <a:t>29/06/2014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1D2A5-752C-4FBD-B3C3-D6595B06834F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ADBBC9-4005-42C6-B472-5FD0801DC36B}" type="datetimeFigureOut">
              <a:rPr lang="es-MX" smtClean="0"/>
              <a:t>29/06/2014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1D2A5-752C-4FBD-B3C3-D6595B06834F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ADBBC9-4005-42C6-B472-5FD0801DC36B}" type="datetimeFigureOut">
              <a:rPr lang="es-MX" smtClean="0"/>
              <a:t>29/06/2014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1D2A5-752C-4FBD-B3C3-D6595B06834F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ADBBC9-4005-42C6-B472-5FD0801DC36B}" type="datetimeFigureOut">
              <a:rPr lang="es-MX" smtClean="0"/>
              <a:t>29/06/2014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1D2A5-752C-4FBD-B3C3-D6595B06834F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6 Cheurón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Cheurón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ADBBC9-4005-42C6-B472-5FD0801DC36B}" type="datetimeFigureOut">
              <a:rPr lang="es-MX" smtClean="0"/>
              <a:t>29/06/2014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1D2A5-752C-4FBD-B3C3-D6595B06834F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ADBBC9-4005-42C6-B472-5FD0801DC36B}" type="datetimeFigureOut">
              <a:rPr lang="es-MX" smtClean="0"/>
              <a:t>29/06/2014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1D2A5-752C-4FBD-B3C3-D6595B06834F}" type="slidenum">
              <a:rPr lang="es-MX" smtClean="0"/>
              <a:t>‹Nº›</a:t>
            </a:fld>
            <a:endParaRPr lang="es-MX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ADBBC9-4005-42C6-B472-5FD0801DC36B}" type="datetimeFigureOut">
              <a:rPr lang="es-MX" smtClean="0"/>
              <a:t>29/06/2014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1D2A5-752C-4FBD-B3C3-D6595B06834F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ADBBC9-4005-42C6-B472-5FD0801DC36B}" type="datetimeFigureOut">
              <a:rPr lang="es-MX" smtClean="0"/>
              <a:t>29/06/2014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1D2A5-752C-4FBD-B3C3-D6595B06834F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9ADBBC9-4005-42C6-B472-5FD0801DC36B}" type="datetimeFigureOut">
              <a:rPr lang="es-MX" smtClean="0"/>
              <a:t>29/06/2014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1D2A5-752C-4FBD-B3C3-D6595B06834F}" type="slidenum">
              <a:rPr lang="es-MX" smtClean="0"/>
              <a:t>‹Nº›</a:t>
            </a:fld>
            <a:endParaRPr lang="es-MX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9ADBBC9-4005-42C6-B472-5FD0801DC36B}" type="datetimeFigureOut">
              <a:rPr lang="es-MX" smtClean="0"/>
              <a:t>29/06/2014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3E1D2A5-752C-4FBD-B3C3-D6595B06834F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Cheurón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Cheurón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9ADBBC9-4005-42C6-B472-5FD0801DC36B}" type="datetimeFigureOut">
              <a:rPr lang="es-MX" smtClean="0"/>
              <a:t>29/06/2014</a:t>
            </a:fld>
            <a:endParaRPr lang="es-MX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s-MX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3E1D2A5-752C-4FBD-B3C3-D6595B06834F}" type="slidenum">
              <a:rPr lang="es-MX" smtClean="0"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lisimnik.ru/2013/05/muzykoterapiya-lechenie-bez-lekarstv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venezuelasinfonica.com/noticias/sinfonico/12-razones-por-las-que-un-nino-deberia-estudiar-musica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4400" dirty="0" smtClean="0">
                <a:effectLst/>
              </a:rPr>
              <a:t>…</a:t>
            </a:r>
            <a:r>
              <a:rPr lang="ru-RU" sz="4400" dirty="0" smtClean="0">
                <a:effectLst/>
              </a:rPr>
              <a:t>и </a:t>
            </a:r>
            <a:r>
              <a:rPr lang="ru-RU" sz="4400" dirty="0" smtClean="0"/>
              <a:t>на </a:t>
            </a:r>
            <a:r>
              <a:rPr lang="ru-RU" sz="4400" dirty="0"/>
              <a:t>земле, как на </a:t>
            </a:r>
            <a:r>
              <a:rPr lang="ru-RU" sz="4400" dirty="0" smtClean="0"/>
              <a:t>небе</a:t>
            </a:r>
            <a:endParaRPr lang="es-MX" sz="44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7423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Для </a:t>
            </a:r>
            <a:r>
              <a:rPr lang="ru-RU" dirty="0"/>
              <a:t>повышения настроения и расслабления </a:t>
            </a:r>
            <a:endParaRPr lang="ru-RU" dirty="0" smtClean="0"/>
          </a:p>
          <a:p>
            <a:r>
              <a:rPr lang="ru-RU" dirty="0" smtClean="0"/>
              <a:t>Для </a:t>
            </a:r>
            <a:r>
              <a:rPr lang="ru-RU" dirty="0"/>
              <a:t>уменьшения неуверенности и чувства тревоги </a:t>
            </a:r>
            <a:endParaRPr lang="ru-RU" dirty="0" smtClean="0"/>
          </a:p>
          <a:p>
            <a:r>
              <a:rPr lang="ru-RU" dirty="0" smtClean="0"/>
              <a:t>Для </a:t>
            </a:r>
            <a:r>
              <a:rPr lang="ru-RU" dirty="0"/>
              <a:t>уменьшения раздражительности и </a:t>
            </a:r>
            <a:r>
              <a:rPr lang="ru-RU" dirty="0" smtClean="0"/>
              <a:t>расслабления</a:t>
            </a:r>
          </a:p>
          <a:p>
            <a:r>
              <a:rPr lang="ru-RU" dirty="0" smtClean="0"/>
              <a:t>Для </a:t>
            </a:r>
            <a:r>
              <a:rPr lang="ru-RU" dirty="0"/>
              <a:t>улучшения </a:t>
            </a:r>
            <a:r>
              <a:rPr lang="ru-RU" dirty="0" smtClean="0"/>
              <a:t>сердечного</a:t>
            </a:r>
            <a:r>
              <a:rPr lang="es-MX" dirty="0" smtClean="0"/>
              <a:t> </a:t>
            </a:r>
            <a:r>
              <a:rPr lang="ru-RU" dirty="0" smtClean="0"/>
              <a:t>ритма</a:t>
            </a:r>
          </a:p>
          <a:p>
            <a:r>
              <a:rPr lang="ru-RU" dirty="0" smtClean="0"/>
              <a:t>Для </a:t>
            </a:r>
            <a:r>
              <a:rPr lang="ru-RU" dirty="0"/>
              <a:t>лучшего контакта с людьми и снятия симптомов </a:t>
            </a:r>
            <a:r>
              <a:rPr lang="ru-RU" dirty="0" smtClean="0"/>
              <a:t>гипертонии</a:t>
            </a:r>
          </a:p>
          <a:p>
            <a:r>
              <a:rPr lang="ru-RU" dirty="0" smtClean="0"/>
              <a:t>Для </a:t>
            </a:r>
            <a:r>
              <a:rPr lang="ru-RU" dirty="0"/>
              <a:t>снятия головной боли </a:t>
            </a:r>
            <a:endParaRPr lang="ru-RU" dirty="0" smtClean="0"/>
          </a:p>
          <a:p>
            <a:r>
              <a:rPr lang="ru-RU" dirty="0" smtClean="0"/>
              <a:t>Для </a:t>
            </a:r>
            <a:r>
              <a:rPr lang="ru-RU" dirty="0"/>
              <a:t>хорошего самочувствия и релаксации </a:t>
            </a:r>
            <a:endParaRPr lang="ru-RU" dirty="0" smtClean="0"/>
          </a:p>
          <a:p>
            <a:pPr marL="109728" indent="0">
              <a:buNone/>
            </a:pPr>
            <a:r>
              <a:rPr lang="es-MX" sz="1600" dirty="0">
                <a:hlinkClick r:id="rId2"/>
              </a:rPr>
              <a:t>http://lisimnik.ru/2013/05/muzykoterapiya-lechenie-bez-lekarstv</a:t>
            </a:r>
            <a:r>
              <a:rPr lang="es-MX" sz="1600" dirty="0" smtClean="0">
                <a:hlinkClick r:id="rId2"/>
              </a:rPr>
              <a:t>/</a:t>
            </a:r>
            <a:r>
              <a:rPr lang="ru-RU" sz="1600" dirty="0" smtClean="0"/>
              <a:t> </a:t>
            </a:r>
            <a:endParaRPr lang="es-MX" sz="1600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168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42541"/>
            <a:ext cx="7488832" cy="6809928"/>
          </a:xfrm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2959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827992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i="1" dirty="0" smtClean="0"/>
              <a:t>Развитие психомоторики</a:t>
            </a:r>
          </a:p>
          <a:p>
            <a:pPr lvl="0"/>
            <a:r>
              <a:rPr lang="ru-RU" i="1" dirty="0" smtClean="0"/>
              <a:t>Способность к иностранным языкам</a:t>
            </a:r>
          </a:p>
          <a:p>
            <a:pPr lvl="0"/>
            <a:r>
              <a:rPr lang="ru-RU" i="1" dirty="0" smtClean="0"/>
              <a:t>Логическое мышление</a:t>
            </a:r>
          </a:p>
          <a:p>
            <a:pPr lvl="0"/>
            <a:r>
              <a:rPr lang="ru-RU" i="1" dirty="0" smtClean="0"/>
              <a:t>Расширенный кругозор</a:t>
            </a:r>
            <a:endParaRPr lang="es-MX" b="1" i="1" dirty="0"/>
          </a:p>
          <a:p>
            <a:pPr lvl="0"/>
            <a:r>
              <a:rPr lang="ru-RU" i="1" dirty="0" smtClean="0"/>
              <a:t>Артистизм</a:t>
            </a:r>
          </a:p>
          <a:p>
            <a:pPr lvl="0"/>
            <a:r>
              <a:rPr lang="ru-RU" i="1" dirty="0" smtClean="0"/>
              <a:t>Способность прислушиваться и делать выводы</a:t>
            </a:r>
            <a:endParaRPr lang="es-MX" b="1" i="1" dirty="0"/>
          </a:p>
          <a:p>
            <a:pPr lvl="0"/>
            <a:r>
              <a:rPr lang="ru-RU" i="1" dirty="0" smtClean="0"/>
              <a:t>Симпатия, способность налаживать контакты</a:t>
            </a:r>
          </a:p>
          <a:p>
            <a:pPr lvl="0"/>
            <a:r>
              <a:rPr lang="ru-RU" i="1" dirty="0" smtClean="0"/>
              <a:t>Воспитание ценностей, характера</a:t>
            </a:r>
          </a:p>
          <a:p>
            <a:pPr lvl="0"/>
            <a:r>
              <a:rPr lang="ru-RU" i="1" dirty="0" smtClean="0"/>
              <a:t>Самоуважение</a:t>
            </a:r>
            <a:endParaRPr lang="es-MX" b="1" i="1" dirty="0"/>
          </a:p>
          <a:p>
            <a:pPr lvl="0"/>
            <a:r>
              <a:rPr lang="ru-RU" i="1" dirty="0" smtClean="0"/>
              <a:t>Ответственость и аккуратность</a:t>
            </a:r>
          </a:p>
          <a:p>
            <a:pPr lvl="0"/>
            <a:r>
              <a:rPr lang="ru-RU" i="1" dirty="0" smtClean="0"/>
              <a:t>В доме жить становится веселей</a:t>
            </a:r>
          </a:p>
          <a:p>
            <a:pPr lvl="0"/>
            <a:r>
              <a:rPr lang="ru-RU" i="1" dirty="0" smtClean="0"/>
              <a:t>Желанный на семейных праздниках</a:t>
            </a:r>
            <a:endParaRPr lang="es-MX" b="1" i="1" dirty="0"/>
          </a:p>
          <a:p>
            <a:pPr marL="109728" indent="0">
              <a:buNone/>
            </a:pPr>
            <a:r>
              <a:rPr lang="es-MX" sz="1100" dirty="0" err="1"/>
              <a:t>Eduard</a:t>
            </a:r>
            <a:r>
              <a:rPr lang="es-MX" sz="1100" dirty="0"/>
              <a:t> Ruano, profesor de Tuba del Conservatorio Profesional de </a:t>
            </a:r>
            <a:r>
              <a:rPr lang="es-MX" sz="1100" dirty="0" smtClean="0"/>
              <a:t>Zaragoza</a:t>
            </a:r>
            <a:r>
              <a:rPr lang="ru-RU" sz="1100" dirty="0" smtClean="0"/>
              <a:t> </a:t>
            </a:r>
            <a:r>
              <a:rPr lang="es-MX" sz="1100" dirty="0" smtClean="0"/>
              <a:t>Venezuela</a:t>
            </a:r>
            <a:endParaRPr lang="ru-RU" sz="1100" dirty="0" smtClean="0"/>
          </a:p>
          <a:p>
            <a:pPr marL="109728" indent="0">
              <a:buNone/>
            </a:pPr>
            <a:r>
              <a:rPr lang="en-US" sz="1100" u="sng" dirty="0" smtClean="0">
                <a:hlinkClick r:id="rId2"/>
              </a:rPr>
              <a:t>http</a:t>
            </a:r>
            <a:r>
              <a:rPr lang="en-US" sz="1100" u="sng" dirty="0">
                <a:hlinkClick r:id="rId2"/>
              </a:rPr>
              <a:t>://</a:t>
            </a:r>
            <a:r>
              <a:rPr lang="en-US" sz="1100" u="sng" dirty="0" smtClean="0">
                <a:hlinkClick r:id="rId2"/>
              </a:rPr>
              <a:t>www.venezuelasinfonica.com/noticias/sinfonico/12-razones-por-las-que-un-nino-deberia-estudiar-musica</a:t>
            </a:r>
            <a:r>
              <a:rPr lang="es-MX" sz="1100" dirty="0"/>
              <a:t> </a:t>
            </a: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/>
              </a:rPr>
              <a:t>12 причин, почему дети должны учить музыку: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15840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752528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Играть – это следовать </a:t>
            </a:r>
            <a:r>
              <a:rPr lang="ru-RU" dirty="0" smtClean="0"/>
              <a:t>традиции</a:t>
            </a:r>
            <a:endParaRPr lang="es-MX" dirty="0" smtClean="0"/>
          </a:p>
          <a:p>
            <a:r>
              <a:rPr lang="ru-RU" dirty="0"/>
              <a:t>Музыкальные занятия воспитывают волю и </a:t>
            </a:r>
            <a:r>
              <a:rPr lang="ru-RU" dirty="0" smtClean="0"/>
              <a:t>дисциплину</a:t>
            </a:r>
            <a:endParaRPr lang="es-MX" dirty="0" smtClean="0"/>
          </a:p>
          <a:p>
            <a:r>
              <a:rPr lang="ru-RU" dirty="0"/>
              <a:t>Занимаясь музыкой, ребёнок развивает математические </a:t>
            </a:r>
            <a:r>
              <a:rPr lang="ru-RU" dirty="0" smtClean="0"/>
              <a:t>способности</a:t>
            </a:r>
            <a:endParaRPr lang="es-MX" dirty="0" smtClean="0"/>
          </a:p>
          <a:p>
            <a:r>
              <a:rPr lang="ru-RU" dirty="0"/>
              <a:t>Играющие и поющие лучше говорят и пишут, легче запоминают иностранные слова, быстрее усваивают </a:t>
            </a:r>
            <a:r>
              <a:rPr lang="ru-RU" dirty="0" smtClean="0"/>
              <a:t>грамматику</a:t>
            </a:r>
            <a:endParaRPr lang="es-MX" dirty="0" smtClean="0"/>
          </a:p>
          <a:p>
            <a:r>
              <a:rPr lang="ru-RU" dirty="0"/>
              <a:t>Музыка структурна и </a:t>
            </a:r>
            <a:r>
              <a:rPr lang="ru-RU" dirty="0" smtClean="0"/>
              <a:t>иерархична</a:t>
            </a:r>
            <a:endParaRPr lang="es-MX" dirty="0" smtClean="0"/>
          </a:p>
          <a:p>
            <a:r>
              <a:rPr lang="ru-RU" dirty="0"/>
              <a:t>Музыкальные занятия развивают навыки общения или, коммуникативные </a:t>
            </a:r>
            <a:r>
              <a:rPr lang="ru-RU" dirty="0" smtClean="0"/>
              <a:t>навыки</a:t>
            </a:r>
            <a:endParaRPr lang="es-MX" dirty="0" smtClean="0"/>
          </a:p>
          <a:p>
            <a:r>
              <a:rPr lang="ru-RU" dirty="0"/>
              <a:t>Музыка смягчает нравы, но, чтобы в ней преуспеть, надо быть </a:t>
            </a:r>
            <a:r>
              <a:rPr lang="ru-RU" dirty="0" smtClean="0"/>
              <a:t>мужественным</a:t>
            </a:r>
            <a:endParaRPr lang="es-MX" dirty="0" smtClean="0"/>
          </a:p>
          <a:p>
            <a:r>
              <a:rPr lang="ru-RU" dirty="0"/>
              <a:t>Музыкальные занятия в детстве – это максимальная выдержка и артистизм на всю </a:t>
            </a:r>
            <a:r>
              <a:rPr lang="ru-RU" dirty="0" smtClean="0"/>
              <a:t>жизнь</a:t>
            </a:r>
            <a:endParaRPr lang="es-MX" dirty="0" smtClean="0"/>
          </a:p>
          <a:p>
            <a:r>
              <a:rPr lang="ru-RU" dirty="0"/>
              <a:t>Музыка – наилучший путь к жизненному </a:t>
            </a:r>
            <a:r>
              <a:rPr lang="ru-RU" dirty="0" smtClean="0"/>
              <a:t>успеху</a:t>
            </a:r>
          </a:p>
          <a:p>
            <a:pPr marL="109728" indent="0">
              <a:buNone/>
            </a:pPr>
            <a:endParaRPr lang="ru-RU" sz="1300" i="1" dirty="0" smtClean="0"/>
          </a:p>
          <a:p>
            <a:pPr marL="109728" indent="0" algn="r">
              <a:buNone/>
            </a:pPr>
            <a:r>
              <a:rPr lang="ru-RU" sz="1300" i="1" dirty="0" smtClean="0"/>
              <a:t>По мнению Д</a:t>
            </a:r>
            <a:r>
              <a:rPr lang="ru-RU" sz="1300" i="1" dirty="0"/>
              <a:t>. Кирнарской, профессора, проректора Российской академии музыки им. Гнесиных </a:t>
            </a:r>
            <a:r>
              <a:rPr lang="es-MX" sz="1300" i="1" dirty="0"/>
              <a:t> </a:t>
            </a:r>
            <a:r>
              <a:rPr lang="ru-RU" sz="1300" i="1" dirty="0"/>
              <a:t>доктора психологии и искусствоведения</a:t>
            </a:r>
            <a:endParaRPr lang="es-MX" sz="1300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effectLst/>
              </a:rPr>
              <a:t>Десять причин, </a:t>
            </a:r>
            <a:r>
              <a:rPr lang="es-MX" sz="2800" dirty="0" smtClean="0">
                <a:effectLst/>
              </a:rPr>
              <a:t/>
            </a:r>
            <a:br>
              <a:rPr lang="es-MX" sz="2800" dirty="0" smtClean="0">
                <a:effectLst/>
              </a:rPr>
            </a:br>
            <a:r>
              <a:rPr lang="ru-RU" sz="2800" dirty="0" smtClean="0">
                <a:effectLst/>
              </a:rPr>
              <a:t>по </a:t>
            </a:r>
            <a:r>
              <a:rPr lang="ru-RU" sz="2800" dirty="0">
                <a:effectLst/>
              </a:rPr>
              <a:t>которым ребенок</a:t>
            </a:r>
            <a:r>
              <a:rPr lang="es-MX" sz="2800" dirty="0">
                <a:effectLst/>
              </a:rPr>
              <a:t> </a:t>
            </a:r>
            <a:r>
              <a:rPr lang="ru-RU" sz="2800" dirty="0" smtClean="0">
                <a:effectLst/>
              </a:rPr>
              <a:t>должен </a:t>
            </a:r>
            <a:r>
              <a:rPr lang="ru-RU" sz="2800" dirty="0">
                <a:effectLst/>
              </a:rPr>
              <a:t>заниматься музыкой</a:t>
            </a:r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val="232792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Мы попытались вспомнить самые тяжкие наши испытания, но они показались такими ничтожными в сравнении с превосходящей все земное вечной славой, которая окружала нас, что мы ничего не смогли рассказать о них и лишь в один голос воскликнули: «Аллилуйя, как просто было попасть в вечность!» </a:t>
            </a:r>
            <a:r>
              <a:rPr lang="ru-RU" u="sng" dirty="0"/>
              <a:t>Затем мы коснулись струн наших чудесных арф, и небесные своды наполнились музыкой</a:t>
            </a:r>
            <a:r>
              <a:rPr lang="ru-RU" dirty="0"/>
              <a:t>.{РП 17.2} </a:t>
            </a:r>
            <a:endParaRPr lang="ru-RU" dirty="0" smtClean="0"/>
          </a:p>
          <a:p>
            <a:r>
              <a:rPr lang="ru-RU" dirty="0" smtClean="0"/>
              <a:t>Славный </a:t>
            </a:r>
            <a:r>
              <a:rPr lang="ru-RU" dirty="0"/>
              <a:t>сверкающий ореол покоился над их головами, и они </a:t>
            </a:r>
            <a:r>
              <a:rPr lang="ru-RU" u="sng" dirty="0"/>
              <a:t>все время восклицали от радости и воздавали хвалу Богу</a:t>
            </a:r>
            <a:r>
              <a:rPr lang="ru-RU" dirty="0"/>
              <a:t>.{РП 17.3}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Непрерывное прославление</a:t>
            </a:r>
            <a:endParaRPr lang="es-MX" b="0" dirty="0"/>
          </a:p>
        </p:txBody>
      </p:sp>
    </p:spTree>
    <p:extLst>
      <p:ext uri="{BB962C8B-B14F-4D97-AF65-F5344CB8AC3E}">
        <p14:creationId xmlns:p14="http://schemas.microsoft.com/office/powerpoint/2010/main" val="328158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i="1" dirty="0"/>
              <a:t>«И каждое из четырех животных имело по шести крыл вокруг, а внутри они исполнены очей; и ни днем, ни ночью не имеют покоя, взывая: свят, свят, свят Господь Бог Вседержитель, Который был, есть и грядет.» /Откровение 4:8/ 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8825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Каждый поступок, каждое дело справедливости, милосердия и благотворительности звучит на небе, как прекрасная мелодия. </a:t>
            </a:r>
            <a:r>
              <a:rPr lang="es-MX" dirty="0" smtClean="0"/>
              <a:t>						</a:t>
            </a:r>
            <a:r>
              <a:rPr lang="ru-RU" dirty="0" smtClean="0"/>
              <a:t>				     </a:t>
            </a:r>
            <a:r>
              <a:rPr lang="es-MX" dirty="0" smtClean="0"/>
              <a:t>{</a:t>
            </a:r>
            <a:r>
              <a:rPr lang="ru-RU" dirty="0"/>
              <a:t>ХС </a:t>
            </a:r>
            <a:r>
              <a:rPr lang="ru-RU" dirty="0" smtClean="0"/>
              <a:t>268.1</a:t>
            </a:r>
            <a:r>
              <a:rPr lang="es-MX" dirty="0" smtClean="0"/>
              <a:t>}</a:t>
            </a:r>
            <a:endParaRPr lang="ru-RU" dirty="0" smtClean="0"/>
          </a:p>
          <a:p>
            <a:r>
              <a:rPr lang="en-US" dirty="0"/>
              <a:t>Every act, every deed of justice and mercy and benevolence, makes music in heaven.</a:t>
            </a:r>
            <a:endParaRPr lang="es-MX" dirty="0"/>
          </a:p>
          <a:p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5156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048672"/>
          </a:xfrm>
        </p:spPr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ru-RU" dirty="0" smtClean="0"/>
              <a:t>Ангелы </a:t>
            </a:r>
            <a:r>
              <a:rPr lang="ru-RU" dirty="0"/>
              <a:t>воспели прекрасную песнь, закончив ее, они сняли свои венцы, сложили их у ног Иисуса и мелодичными голосами воскликнули: «Слава! Аллилуйя!» Я объединилась с ними в воспевании хвалы и славы Агнцу, </a:t>
            </a:r>
            <a:r>
              <a:rPr lang="ru-RU" u="sng" dirty="0"/>
              <a:t>и всякий раз, когда я открывала уста, чтобы славить Его, я чувствовала, какая неописуемая слава окружает меня</a:t>
            </a:r>
            <a:r>
              <a:rPr lang="ru-RU" dirty="0"/>
              <a:t>. </a:t>
            </a:r>
            <a:r>
              <a:rPr lang="ru-RU" b="1" dirty="0"/>
              <a:t>Это была преизбыточная и вечная слава</a:t>
            </a:r>
            <a:r>
              <a:rPr lang="ru-RU" dirty="0"/>
              <a:t>. Ангел сказал: «Малый остаток людей, любящих Бога, соблюдающих Его заповеди и верных до конца, насладится этой славой, всегда будет находиться в присутствии Христа и петь со святыми ангелами</a:t>
            </a:r>
            <a:r>
              <a:rPr lang="ru-RU" dirty="0" smtClean="0"/>
              <a:t>».											{</a:t>
            </a:r>
            <a:r>
              <a:rPr lang="ru-RU" dirty="0"/>
              <a:t>РП 66.1</a:t>
            </a:r>
            <a:r>
              <a:rPr lang="ru-RU" dirty="0" smtClean="0"/>
              <a:t>}</a:t>
            </a:r>
          </a:p>
          <a:p>
            <a:r>
              <a:rPr lang="es-MX" dirty="0" smtClean="0"/>
              <a:t>Era </a:t>
            </a:r>
            <a:r>
              <a:rPr lang="es-MX" dirty="0"/>
              <a:t>mucho más: </a:t>
            </a:r>
            <a:r>
              <a:rPr lang="es-MX" b="1" dirty="0"/>
              <a:t>un indecible y eterno peso de gloria. </a:t>
            </a:r>
            <a:endParaRPr lang="ru-RU" b="1" dirty="0" smtClean="0"/>
          </a:p>
          <a:p>
            <a:r>
              <a:rPr lang="en-US" dirty="0"/>
              <a:t>It was a far more, an exceeding and eternal </a:t>
            </a:r>
            <a:r>
              <a:rPr lang="en-US" b="1" dirty="0"/>
              <a:t>weight</a:t>
            </a:r>
            <a:r>
              <a:rPr lang="en-US" dirty="0"/>
              <a:t> of glory</a:t>
            </a:r>
            <a:endParaRPr lang="es-MX" b="1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65186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ctr">
              <a:buNone/>
            </a:pPr>
            <a:r>
              <a:rPr lang="es-MX" dirty="0" smtClean="0"/>
              <a:t>“</a:t>
            </a:r>
            <a:r>
              <a:rPr lang="ru-RU" dirty="0" smtClean="0"/>
              <a:t>Музыка начинается там </a:t>
            </a:r>
          </a:p>
          <a:p>
            <a:pPr marL="109728" indent="0" algn="ctr">
              <a:buNone/>
            </a:pPr>
            <a:r>
              <a:rPr lang="ru-RU" dirty="0" smtClean="0"/>
              <a:t>где заканчивается речь.</a:t>
            </a:r>
          </a:p>
          <a:p>
            <a:pPr marL="109728" indent="0" algn="ctr">
              <a:buNone/>
            </a:pPr>
            <a:endParaRPr lang="ru-RU" dirty="0" smtClean="0"/>
          </a:p>
          <a:p>
            <a:pPr marL="109728" indent="0" algn="ctr">
              <a:buNone/>
            </a:pPr>
            <a:r>
              <a:rPr lang="es-MX" dirty="0" smtClean="0"/>
              <a:t>La </a:t>
            </a:r>
            <a:r>
              <a:rPr lang="es-MX" dirty="0"/>
              <a:t>música empieza donde se acaba el lenguaje</a:t>
            </a:r>
            <a:r>
              <a:rPr lang="es-MX" dirty="0" smtClean="0"/>
              <a:t>.” </a:t>
            </a:r>
          </a:p>
          <a:p>
            <a:pPr marL="109728" indent="0" algn="ctr">
              <a:buNone/>
            </a:pPr>
            <a:endParaRPr lang="es-MX" dirty="0" smtClean="0"/>
          </a:p>
          <a:p>
            <a:pPr marL="109728" indent="0" algn="ctr">
              <a:buNone/>
            </a:pPr>
            <a:r>
              <a:rPr lang="es-MX" dirty="0"/>
              <a:t> </a:t>
            </a:r>
            <a:r>
              <a:rPr lang="es-MX" dirty="0" smtClean="0"/>
              <a:t>  </a:t>
            </a:r>
            <a:r>
              <a:rPr lang="es-MX" sz="2000" dirty="0" smtClean="0"/>
              <a:t>E. T. A. Hoffman</a:t>
            </a:r>
            <a:r>
              <a:rPr lang="es-MX" sz="2000" dirty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es-MX" sz="20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109728" indent="0" algn="ctr">
              <a:buNone/>
            </a:pPr>
            <a:r>
              <a:rPr lang="es-MX" sz="1400" i="1" dirty="0" smtClean="0">
                <a:solidFill>
                  <a:schemeClr val="bg2">
                    <a:lumMod val="25000"/>
                  </a:schemeClr>
                </a:solidFill>
              </a:rPr>
              <a:t>(1776-1822</a:t>
            </a:r>
            <a:r>
              <a:rPr lang="es-MX" sz="1400" i="1" dirty="0">
                <a:solidFill>
                  <a:schemeClr val="bg2">
                    <a:lumMod val="25000"/>
                  </a:schemeClr>
                </a:solidFill>
              </a:rPr>
              <a:t>) Escritor, pintor y músico alemán.</a:t>
            </a:r>
            <a:endParaRPr lang="es-MX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4564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Я видела, как сильно и нежно любит Бог Свой народ. Я видела, как ангелы простирают над святыми свои крылья. У каждого святого был сопровождавший его ангел. Если святых настигало разочарование или им грозила опасность, их ангелы быстро летели с этим известием ввысь, </a:t>
            </a:r>
            <a:r>
              <a:rPr lang="ru-RU" u="sng" dirty="0"/>
              <a:t>и ангелы в городе прекращали свое пение</a:t>
            </a:r>
            <a:r>
              <a:rPr lang="ru-RU" dirty="0"/>
              <a:t>. Тогда Иисус поручал другим ангелам сойти и ободрить святых, бодрствовать над ними и постараться убедить их не сходить с узкого пути; но если святые отвергали участливую заботу этих ангелов и их поддержку и все дальше и дальше уклонялись от пути истинного, ангелы печалились и плакали. Они несли это известие в город, и все ангелы тоже плакали, а затем громким голосом говорили: «Аминь». </a:t>
            </a:r>
            <a:endParaRPr lang="es-MX" i="1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2634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2800" dirty="0" smtClean="0"/>
              <a:t>“… </a:t>
            </a:r>
            <a:r>
              <a:rPr lang="ru-RU" sz="2800" dirty="0" smtClean="0"/>
              <a:t>да </a:t>
            </a:r>
            <a:r>
              <a:rPr lang="ru-RU" sz="2800" dirty="0"/>
              <a:t>приидет Царствие Твое; да будет воля Твоя и на земле, как на небе</a:t>
            </a:r>
            <a:r>
              <a:rPr lang="es-MX" sz="2800" dirty="0" smtClean="0"/>
              <a:t>”. </a:t>
            </a:r>
          </a:p>
          <a:p>
            <a:pPr marL="109728" indent="0">
              <a:buNone/>
            </a:pPr>
            <a:r>
              <a:rPr lang="es-MX" sz="2800" dirty="0"/>
              <a:t>	</a:t>
            </a:r>
            <a:r>
              <a:rPr lang="es-MX" sz="2800" dirty="0" smtClean="0"/>
              <a:t>					</a:t>
            </a:r>
            <a:r>
              <a:rPr lang="ru-RU" sz="2800" dirty="0" smtClean="0"/>
              <a:t>Матф.</a:t>
            </a:r>
            <a:r>
              <a:rPr lang="es-MX" sz="2800" dirty="0" smtClean="0"/>
              <a:t> </a:t>
            </a:r>
            <a:r>
              <a:rPr lang="es-MX" sz="2800" dirty="0"/>
              <a:t>6:10</a:t>
            </a:r>
          </a:p>
          <a:p>
            <a:endParaRPr lang="es-MX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805174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378491"/>
          </a:xfrm>
        </p:spPr>
        <p:txBody>
          <a:bodyPr>
            <a:normAutofit/>
          </a:bodyPr>
          <a:lstStyle/>
          <a:p>
            <a:r>
              <a:rPr lang="ru-RU" dirty="0"/>
              <a:t>Однако если святые устремляли взоры на ожидавшую их награду и прославляли Бога устами своими, </a:t>
            </a:r>
            <a:r>
              <a:rPr lang="ru-RU" u="sng" dirty="0"/>
              <a:t>ангелы несли в город радостную весть, и его обитатели, перебирая струны своих золотых арф, громко пели: «Аллилуйя!», и небесные своды наполнялись их дивным песнями</a:t>
            </a:r>
            <a:r>
              <a:rPr lang="ru-RU" dirty="0" smtClean="0"/>
              <a:t>.</a:t>
            </a:r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r>
              <a:rPr lang="ru-RU" dirty="0" smtClean="0"/>
              <a:t>{</a:t>
            </a:r>
            <a:r>
              <a:rPr lang="ru-RU" dirty="0"/>
              <a:t>РП 39.1}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7499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Но змей искусил Еву, а она искусила своего мужа, и они оба ели от запретного дерева. Они нарушили Божье повеление и стали грешниками. </a:t>
            </a:r>
            <a:r>
              <a:rPr lang="ru-RU" u="sng" dirty="0"/>
              <a:t>Эта новость быстро облетела небо, и все арфы умолкли</a:t>
            </a:r>
            <a:r>
              <a:rPr lang="ru-RU" dirty="0" smtClean="0"/>
              <a:t>. </a:t>
            </a:r>
          </a:p>
          <a:p>
            <a:endParaRPr lang="ru-RU" dirty="0"/>
          </a:p>
          <a:p>
            <a:pPr marL="109728" indent="0">
              <a:buNone/>
            </a:pPr>
            <a:r>
              <a:rPr lang="ru-RU" dirty="0" smtClean="0"/>
              <a:t>{</a:t>
            </a:r>
            <a:r>
              <a:rPr lang="ru-RU" dirty="0"/>
              <a:t>РП 125.2}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1474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59735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Тогда радость, неизреченная радость наполнила небо, и небесный хор запел песнь хвалы и поклонения. </a:t>
            </a:r>
            <a:r>
              <a:rPr lang="ru-RU" u="sng" dirty="0"/>
              <a:t>Ангелы коснулись струн своих арф и взяли на тон выше, чем раньше,воспевая великую милость и снисхождение Бога</a:t>
            </a:r>
            <a:r>
              <a:rPr lang="ru-RU" dirty="0"/>
              <a:t>, отдавшего Своего горячо любимого Сына на смерть ради мятежного рода человеческого. Затем небожители воздали хвалу и поклонение Иисусу за Его жертву и самоотречение, за то, что Он согласился оставить лоно Своего Отца и избрал жизнь, полную страданий и мучений, и позорную смерть, лишь бы люди имели жизнь. </a:t>
            </a:r>
            <a:endParaRPr lang="ru-RU" dirty="0" smtClean="0"/>
          </a:p>
          <a:p>
            <a:endParaRPr lang="ru-RU" dirty="0"/>
          </a:p>
          <a:p>
            <a:pPr marL="109728" indent="0" algn="r">
              <a:buNone/>
            </a:pPr>
            <a:r>
              <a:rPr lang="ru-RU" dirty="0" smtClean="0"/>
              <a:t>{</a:t>
            </a:r>
            <a:r>
              <a:rPr lang="ru-RU" dirty="0"/>
              <a:t>РП 126.2}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78173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«Сказываю вам, что так на небесах более радости будет об одном грешнике кающемся, нежели о девяноста девяти праведниках, не имеющих нужды в покаянии.» /От Луки 15:7/ </a:t>
            </a:r>
            <a:endParaRPr lang="ru-RU" dirty="0" smtClean="0"/>
          </a:p>
          <a:p>
            <a:r>
              <a:rPr lang="ru-RU" dirty="0"/>
              <a:t>«Так, говорю вам, бывает радость у Ангелов Божиих и об одном грешнике кающемся.» /От Луки 15:10/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94783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376672"/>
          </a:xfrm>
        </p:spPr>
        <p:txBody>
          <a:bodyPr>
            <a:normAutofit/>
          </a:bodyPr>
          <a:lstStyle/>
          <a:p>
            <a:r>
              <a:rPr lang="ru-RU" dirty="0"/>
              <a:t>Закваска истины производит решительную перемену во всем человеке, делая грубое изящным, резкое мягким и нежным, превращая эгоистичное в </a:t>
            </a:r>
            <a:r>
              <a:rPr lang="ru-RU" dirty="0" smtClean="0"/>
              <a:t>благородное... </a:t>
            </a:r>
            <a:r>
              <a:rPr lang="ru-RU" u="sng" dirty="0" smtClean="0"/>
              <a:t>Когда </a:t>
            </a:r>
            <a:r>
              <a:rPr lang="ru-RU" u="sng" dirty="0"/>
              <a:t>в человеке происходят такие изменения, ангелы восторженно поют хвалебную песнь</a:t>
            </a:r>
            <a:r>
              <a:rPr lang="ru-RU" dirty="0"/>
              <a:t>, и Бог и Христос радуются душам, обретающим богоподобие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pPr marL="109728" indent="0" algn="r">
              <a:buNone/>
            </a:pPr>
            <a:r>
              <a:rPr lang="ru-RU" dirty="0" smtClean="0"/>
              <a:t>{</a:t>
            </a:r>
            <a:r>
              <a:rPr lang="ru-RU" dirty="0"/>
              <a:t>НУХ 102.4}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8628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/>
              </a:rPr>
              <a:t>Чему учит нас небесная модель в использовании музыки?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40838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/>
              <a:t>Музыка имеет небесное происхождение</a:t>
            </a:r>
            <a:r>
              <a:rPr lang="ru-RU" dirty="0"/>
              <a:t>.     В ней сокрыта великая сила. </a:t>
            </a:r>
            <a:r>
              <a:rPr lang="es-MX" i="1" dirty="0"/>
              <a:t>  </a:t>
            </a:r>
            <a:endParaRPr lang="ru-RU" i="1" dirty="0"/>
          </a:p>
          <a:p>
            <a:pPr marL="109728" indent="0" algn="r">
              <a:buNone/>
            </a:pPr>
            <a:r>
              <a:rPr lang="ru-RU" sz="2000" dirty="0"/>
              <a:t>3ИВ 334.4</a:t>
            </a:r>
            <a:endParaRPr lang="es-MX" dirty="0"/>
          </a:p>
          <a:p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/>
              </a:rPr>
              <a:t>Небесное происхождение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10787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976664"/>
          </a:xfrm>
        </p:spPr>
        <p:txBody>
          <a:bodyPr>
            <a:normAutofit lnSpcReduction="10000"/>
          </a:bodyPr>
          <a:lstStyle/>
          <a:p>
            <a:r>
              <a:rPr lang="ru-RU" dirty="0"/>
              <a:t>«Господь Бог твой среди тебя, Он силен спасти тебя; возвеселится о тебе радостью, будет милостив по любви Своей, </a:t>
            </a:r>
            <a:r>
              <a:rPr lang="ru-RU" b="1" dirty="0"/>
              <a:t>будет торжествовать о тебе с ликованием</a:t>
            </a:r>
            <a:r>
              <a:rPr lang="ru-RU" dirty="0"/>
              <a:t>.» /Софония 3:17</a:t>
            </a:r>
            <a:r>
              <a:rPr lang="ru-RU" dirty="0" smtClean="0"/>
              <a:t>/</a:t>
            </a:r>
          </a:p>
          <a:p>
            <a:r>
              <a:rPr lang="ru-RU" dirty="0"/>
              <a:t>«Господь, Бог твой, - с тобой, Он - как могучий воин, и тебя Он спасёт. Он успокоит тебя Своею любовью и покажет тебе, как счастлив Он быть с тобою. </a:t>
            </a:r>
            <a:r>
              <a:rPr lang="ru-RU" b="1" dirty="0"/>
              <a:t>Он возрадуется тебе и будет петь</a:t>
            </a:r>
            <a:r>
              <a:rPr lang="ru-RU" dirty="0"/>
              <a:t>".» </a:t>
            </a:r>
            <a:endParaRPr lang="ru-RU" dirty="0" smtClean="0"/>
          </a:p>
          <a:p>
            <a:pPr marL="109728" indent="0">
              <a:buNone/>
            </a:pPr>
            <a:r>
              <a:rPr lang="ru-RU" dirty="0"/>
              <a:t> </a:t>
            </a:r>
            <a:r>
              <a:rPr lang="ru-RU" dirty="0" smtClean="0"/>
              <a:t> /</a:t>
            </a:r>
            <a:r>
              <a:rPr lang="ru-RU" dirty="0"/>
              <a:t>Софония 3:17</a:t>
            </a:r>
            <a:r>
              <a:rPr lang="ru-RU" dirty="0" smtClean="0"/>
              <a:t>/</a:t>
            </a:r>
          </a:p>
          <a:p>
            <a:r>
              <a:rPr lang="ru-RU" dirty="0"/>
              <a:t>«Господь, Бог твій, серед тебе, Велет спасе! Він у радості буде втішатись тобою, </a:t>
            </a:r>
            <a:r>
              <a:rPr lang="ru-RU" b="1" dirty="0"/>
              <a:t>обновить любов Свою, зо співом втішатися буде тобою</a:t>
            </a:r>
            <a:r>
              <a:rPr lang="ru-RU" dirty="0" smtClean="0"/>
              <a:t>!»</a:t>
            </a:r>
            <a:endParaRPr lang="ru-RU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1687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/>
              <a:t>«И услышал я голос с неба, как шум от множества вод и как звук сильного грома; и услышал голос как бы гуслистов, играющих на гуслях своих.» /Откровение 14:2</a:t>
            </a:r>
            <a:r>
              <a:rPr lang="ru-RU" i="1" dirty="0" smtClean="0"/>
              <a:t>/</a:t>
            </a:r>
          </a:p>
          <a:p>
            <a:r>
              <a:rPr lang="ru-RU" i="1" dirty="0" smtClean="0"/>
              <a:t>«</a:t>
            </a:r>
            <a:r>
              <a:rPr lang="ru-RU" i="1" dirty="0"/>
              <a:t>И услышал я голос с неба, подобный грохоту водопада, подобный грохоту грома. Голос, который я слышал, был как звуки арфы, когда на ней играют арфисты.» /Откровение 14:2/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947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301208"/>
          </a:xfrm>
        </p:spPr>
        <p:txBody>
          <a:bodyPr>
            <a:normAutofit/>
          </a:bodyPr>
          <a:lstStyle/>
          <a:p>
            <a:r>
              <a:rPr lang="ru-RU" dirty="0"/>
              <a:t>Ангел сказал: «Слушай!», и вскоре до меня донесся голос, напоминавший множество музыкальных инструментов, звучащих дивно и согласованно. Никогда прежде я не слышала ничего подобного; этот голос казался исполненным милости, сострадания и возвышенной, святой радости. Чудный голос взволновал все мое естество. 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0592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/>
              </a:rPr>
              <a:t>Музыка в Божьем царстве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54859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Ангел сказал:«Смотри!», и мое внимание снова привлекла все та же группа людей, которая подверглась могучему просеиванию. Мне были показаны люди, которых я прежде видела плачущими и молящимися Богу в душевной агонии. Число ангелов-хранителей вокруг них удвоилось, и они облеклись во всеоружие с головы до пят. Они шли в строгом порядке, как шеренга солдат. На их лицах был заметен отпечаток только что пережитой суровой и мучительной борьбы. И все же их лица, отмеченные жестокой душевной мукой, излучали небесный свет и славу. Они одержали победу, и это вызвало в их сердцах глубочайшую благодарность Богу и святую радость. {РП 270.4}</a:t>
            </a:r>
            <a:endParaRPr lang="es-MX" dirty="0"/>
          </a:p>
          <a:p>
            <a:pPr marL="109728" indent="0">
              <a:buNone/>
            </a:pP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612376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Я не в состоянии описать ту красоту, которую там увидела. О, если бы я могла говорить на языке ханаанском! Тогда я могла бы хоть что-то рассказать о славе лучшего мира.</a:t>
            </a:r>
            <a:r>
              <a:rPr lang="es-MX" dirty="0" smtClean="0"/>
              <a:t>  {</a:t>
            </a:r>
            <a:r>
              <a:rPr lang="ru-RU" dirty="0"/>
              <a:t>СдЦ 36.1</a:t>
            </a:r>
            <a:r>
              <a:rPr lang="es-MX" dirty="0" smtClean="0"/>
              <a:t>}</a:t>
            </a:r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3659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Небесная литургия</a:t>
            </a:r>
            <a:endParaRPr lang="es-MX" dirty="0"/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51706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/>
              <a:t>«И </a:t>
            </a:r>
            <a:r>
              <a:rPr lang="ru-RU" i="1" u="sng" dirty="0"/>
              <a:t>когда</a:t>
            </a:r>
            <a:r>
              <a:rPr lang="ru-RU" i="1" dirty="0"/>
              <a:t> животные воздают славу и честь и благодарение Сидящему на престоле, Живущему во веки веков, </a:t>
            </a:r>
            <a:r>
              <a:rPr lang="ru-RU" i="1" u="sng" dirty="0"/>
              <a:t>тогда</a:t>
            </a:r>
            <a:r>
              <a:rPr lang="ru-RU" i="1" dirty="0"/>
              <a:t> двадцать четыре старца падают пред Сидящим на престоле, и поклоняются Живущему во веки веков, и полагают венцы свои перед престолом» </a:t>
            </a:r>
            <a:r>
              <a:rPr lang="ru-RU" i="1" dirty="0" smtClean="0"/>
              <a:t>			</a:t>
            </a:r>
          </a:p>
          <a:p>
            <a:endParaRPr lang="ru-RU" i="1" dirty="0"/>
          </a:p>
          <a:p>
            <a:pPr marL="109728" indent="0">
              <a:buNone/>
            </a:pPr>
            <a:r>
              <a:rPr lang="ru-RU" i="1" dirty="0" smtClean="0"/>
              <a:t>					/</a:t>
            </a:r>
            <a:r>
              <a:rPr lang="ru-RU" i="1" dirty="0"/>
              <a:t>Откровение 4:9/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37915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65819"/>
          </a:xfrm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Музыка – это эхо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из невидимого мира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Дж. Мацинни</a:t>
            </a:r>
            <a:endParaRPr lang="es-MX" dirty="0">
              <a:solidFill>
                <a:schemeClr val="tx1"/>
              </a:solidFill>
            </a:endParaRPr>
          </a:p>
        </p:txBody>
      </p:sp>
      <p:cxnSp>
        <p:nvCxnSpPr>
          <p:cNvPr id="12" name="11 Conector recto de flecha"/>
          <p:cNvCxnSpPr/>
          <p:nvPr/>
        </p:nvCxnSpPr>
        <p:spPr>
          <a:xfrm flipV="1">
            <a:off x="1043608" y="4293096"/>
            <a:ext cx="3096344" cy="1800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>
            <a:glow>
              <a:schemeClr val="accent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 de flecha"/>
          <p:cNvCxnSpPr/>
          <p:nvPr/>
        </p:nvCxnSpPr>
        <p:spPr>
          <a:xfrm flipH="1">
            <a:off x="1043608" y="3861048"/>
            <a:ext cx="3168352" cy="223224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93831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/>
              <a:t>«ибо Им создано все, что на небесах и что на земле, видимое и </a:t>
            </a:r>
            <a:r>
              <a:rPr lang="ru-RU" i="1" dirty="0" smtClean="0"/>
              <a:t>невидимое...- </a:t>
            </a:r>
            <a:r>
              <a:rPr lang="ru-RU" i="1" dirty="0"/>
              <a:t>все Им и для Него создано;» /К Колоссянам 1:16/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108491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/>
              </a:rPr>
              <a:t>Музыкальные инструменты небесного оркестра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955557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/>
              <a:t>«И </a:t>
            </a:r>
            <a:r>
              <a:rPr lang="ru-RU" b="1" i="1" dirty="0"/>
              <a:t>от престола исходили молнии и громы </a:t>
            </a:r>
            <a:r>
              <a:rPr lang="ru-RU" i="1" dirty="0"/>
              <a:t>и гласы, и семь светильников огненных горели перед престолом, которые суть семь духов Божиих;» </a:t>
            </a:r>
            <a:endParaRPr lang="ru-RU" i="1" dirty="0" smtClean="0"/>
          </a:p>
          <a:p>
            <a:endParaRPr lang="ru-RU" i="1" dirty="0"/>
          </a:p>
          <a:p>
            <a:pPr marL="109728" indent="0" algn="r">
              <a:buNone/>
            </a:pPr>
            <a:r>
              <a:rPr lang="ru-RU" i="1" dirty="0" smtClean="0"/>
              <a:t>/</a:t>
            </a:r>
            <a:r>
              <a:rPr lang="ru-RU" i="1" dirty="0"/>
              <a:t>Откровение 4:5/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430658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Пение </a:t>
            </a:r>
            <a:r>
              <a:rPr lang="ru-RU" dirty="0" smtClean="0"/>
              <a:t>как часть религиозного служения столь </a:t>
            </a:r>
            <a:r>
              <a:rPr lang="ru-RU" dirty="0"/>
              <a:t>же важно,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как </a:t>
            </a:r>
            <a:r>
              <a:rPr lang="ru-RU" dirty="0"/>
              <a:t>и молитва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41363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260040"/>
          </a:xfrm>
        </p:spPr>
        <p:txBody>
          <a:bodyPr>
            <a:normAutofit fontScale="92500"/>
          </a:bodyPr>
          <a:lstStyle/>
          <a:p>
            <a:pPr algn="just"/>
            <a:r>
              <a:rPr lang="ru-RU" u="sng" dirty="0"/>
              <a:t>Музыка составляет часть богослужения в небесных обителях, и мы должны стараться, чтобы наши хвалебные песнопения по возможности приближались к гармонии небесных хоров</a:t>
            </a:r>
            <a:r>
              <a:rPr lang="ru-RU" dirty="0"/>
              <a:t>. Правильное развитие голоса является важной чертой образования, которым не следует пренебрегать. </a:t>
            </a:r>
            <a:r>
              <a:rPr lang="ru-RU" b="1" dirty="0"/>
              <a:t>Пение как часть религиозного служения столь же важно, как и молитва</a:t>
            </a:r>
            <a:r>
              <a:rPr lang="ru-RU" dirty="0"/>
              <a:t>. Поющий должен сердцем чувствовать дух произведения, чтобы придать ему надлежащую </a:t>
            </a:r>
            <a:r>
              <a:rPr lang="ru-RU" dirty="0" smtClean="0"/>
              <a:t>выразительность</a:t>
            </a:r>
            <a:r>
              <a:rPr lang="ru-RU" dirty="0" smtClean="0"/>
              <a:t>.</a:t>
            </a:r>
            <a:r>
              <a:rPr lang="es-MX" dirty="0" smtClean="0"/>
              <a:t>			</a:t>
            </a:r>
            <a:r>
              <a:rPr lang="ru-RU" dirty="0" smtClean="0"/>
              <a:t>248</a:t>
            </a:r>
            <a:endParaRPr lang="ru-RU" dirty="0" smtClean="0"/>
          </a:p>
          <a:p>
            <a:pPr marL="109728" indent="0" algn="r">
              <a:buNone/>
            </a:pPr>
            <a:endParaRPr lang="ru-RU" dirty="0"/>
          </a:p>
          <a:p>
            <a:pPr marL="109728" indent="0" algn="r">
              <a:buNone/>
            </a:pPr>
            <a:r>
              <a:rPr lang="ru-RU" dirty="0" smtClean="0"/>
              <a:t>{</a:t>
            </a:r>
            <a:r>
              <a:rPr lang="ru-RU" dirty="0"/>
              <a:t>СдЦ 172.2}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6369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018451"/>
          </a:xfrm>
        </p:spPr>
        <p:txBody>
          <a:bodyPr>
            <a:normAutofit/>
          </a:bodyPr>
          <a:lstStyle/>
          <a:p>
            <a:r>
              <a:rPr lang="ru-RU" dirty="0"/>
              <a:t>Мы все взошли на облако и семь дней возносились к стеклянному морю. Затем Иисус взял венцы и собственноручно возложил их на наши головы. </a:t>
            </a:r>
            <a:r>
              <a:rPr lang="ru-RU" u="sng" dirty="0"/>
              <a:t>Он дал нам золотые арфы</a:t>
            </a:r>
            <a:r>
              <a:rPr lang="ru-RU" dirty="0"/>
              <a:t> и пальмовые ветви победы. </a:t>
            </a:r>
            <a:r>
              <a:rPr lang="ru-RU" sz="2000" dirty="0"/>
              <a:t>СдЦ 34.2</a:t>
            </a:r>
            <a:endParaRPr lang="ru-RU" sz="2000" dirty="0" smtClean="0"/>
          </a:p>
          <a:p>
            <a:pPr marL="109728" indent="0">
              <a:buNone/>
            </a:pP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Каждый житель неба - музыкант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36886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Как часть религиозного служения </a:t>
            </a:r>
            <a:r>
              <a:rPr lang="ru-RU" b="1" dirty="0"/>
              <a:t>пение является неотъемлемой частью богослужения, как и молитва. Многие песни являются, по существу, молитвами</a:t>
            </a:r>
            <a:r>
              <a:rPr lang="ru-RU" dirty="0"/>
              <a:t>. Если ребенок осознает это, он будет больше вникать в значение произносимых слов, что поможет ему прочувствовать их силу</a:t>
            </a:r>
            <a:r>
              <a:rPr lang="ru-RU" dirty="0" smtClean="0"/>
              <a:t>.</a:t>
            </a:r>
          </a:p>
          <a:p>
            <a:pPr algn="just"/>
            <a:endParaRPr lang="ru-RU" dirty="0"/>
          </a:p>
          <a:p>
            <a:pPr marL="109728" indent="0" algn="r">
              <a:buNone/>
            </a:pPr>
            <a:r>
              <a:rPr lang="ru-RU" dirty="0" smtClean="0"/>
              <a:t>{</a:t>
            </a:r>
            <a:r>
              <a:rPr lang="ru-RU" dirty="0"/>
              <a:t>Вос 168.3}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3926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effectLst/>
              </a:rPr>
              <a:t>Кто будет проповедовать?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53016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/>
              <a:t>«И у каждого из этих </a:t>
            </a:r>
            <a:r>
              <a:rPr lang="ru-RU" i="1" dirty="0">
                <a:solidFill>
                  <a:srgbClr val="0070C0"/>
                </a:solidFill>
              </a:rPr>
              <a:t>четырех существ </a:t>
            </a:r>
            <a:r>
              <a:rPr lang="ru-RU" i="1" dirty="0"/>
              <a:t>по шесть крыльев, которые со всех сторон, снаружи и внутри, покрыты глазами. И непрестанно, днем и ночью, они восклицают:- </a:t>
            </a:r>
            <a:r>
              <a:rPr lang="ru-RU" i="1" dirty="0">
                <a:solidFill>
                  <a:srgbClr val="0070C0"/>
                </a:solidFill>
              </a:rPr>
              <a:t>Свят, свят, </a:t>
            </a:r>
            <a:r>
              <a:rPr lang="ru-RU" i="1" dirty="0" smtClean="0">
                <a:solidFill>
                  <a:srgbClr val="0070C0"/>
                </a:solidFill>
              </a:rPr>
              <a:t>свят Господь </a:t>
            </a:r>
            <a:r>
              <a:rPr lang="ru-RU" i="1" dirty="0">
                <a:solidFill>
                  <a:srgbClr val="0070C0"/>
                </a:solidFill>
              </a:rPr>
              <a:t>Бог Вседержитель,Тот, кто был, есть и придет</a:t>
            </a:r>
            <a:r>
              <a:rPr lang="ru-RU" i="1" dirty="0" smtClean="0">
                <a:solidFill>
                  <a:srgbClr val="0070C0"/>
                </a:solidFill>
              </a:rPr>
              <a:t>!</a:t>
            </a:r>
            <a:r>
              <a:rPr lang="es-MX" i="1" dirty="0" smtClean="0">
                <a:solidFill>
                  <a:srgbClr val="0070C0"/>
                </a:solidFill>
              </a:rPr>
              <a:t> </a:t>
            </a:r>
            <a:r>
              <a:rPr lang="ru-RU" i="1" dirty="0" smtClean="0"/>
              <a:t>» </a:t>
            </a:r>
            <a:r>
              <a:rPr lang="ru-RU" i="1" dirty="0"/>
              <a:t>/Откровение 4:8/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ч</a:t>
            </a:r>
            <a:r>
              <a:rPr lang="ru-RU" i="1" dirty="0" smtClean="0"/>
              <a:t>етыре живых существа</a:t>
            </a:r>
            <a:endParaRPr lang="es-MX" i="1" dirty="0"/>
          </a:p>
        </p:txBody>
      </p:sp>
    </p:spTree>
    <p:extLst>
      <p:ext uri="{BB962C8B-B14F-4D97-AF65-F5344CB8AC3E}">
        <p14:creationId xmlns:p14="http://schemas.microsoft.com/office/powerpoint/2010/main" val="9109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i="1" dirty="0"/>
              <a:t>«И когда животные воздают славу и честь и благодарение Сидящему на престоле, Живущему во веки веков, </a:t>
            </a:r>
            <a:r>
              <a:rPr lang="ru-RU" i="1" dirty="0">
                <a:solidFill>
                  <a:srgbClr val="0070C0"/>
                </a:solidFill>
              </a:rPr>
              <a:t>тогда двадцать четыре старца </a:t>
            </a:r>
            <a:r>
              <a:rPr lang="ru-RU" i="1" dirty="0"/>
              <a:t>падают пред Сидящим на престоле, и поклоняются Живущему во веки веков, и полагают венцы свои перед престолом, говоря: </a:t>
            </a:r>
            <a:r>
              <a:rPr lang="ru-RU" i="1" dirty="0">
                <a:solidFill>
                  <a:srgbClr val="0070C0"/>
                </a:solidFill>
              </a:rPr>
              <a:t>достоин Ты, Господи, принять славу и честь и силу: ибо Ты сотворил все, и </a:t>
            </a:r>
            <a:r>
              <a:rPr lang="ru-RU" i="1" dirty="0" smtClean="0">
                <a:solidFill>
                  <a:srgbClr val="0070C0"/>
                </a:solidFill>
              </a:rPr>
              <a:t>все по </a:t>
            </a:r>
            <a:r>
              <a:rPr lang="ru-RU" i="1" dirty="0">
                <a:solidFill>
                  <a:srgbClr val="0070C0"/>
                </a:solidFill>
              </a:rPr>
              <a:t>Твоей воле существует и сотворено</a:t>
            </a:r>
            <a:r>
              <a:rPr lang="ru-RU" i="1" dirty="0"/>
              <a:t>» /Откровение 4:9/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двадцать четыре старца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38413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376672"/>
          </a:xfrm>
        </p:spPr>
        <p:txBody>
          <a:bodyPr>
            <a:normAutofit lnSpcReduction="10000"/>
          </a:bodyPr>
          <a:lstStyle/>
          <a:p>
            <a:r>
              <a:rPr lang="ru-RU" i="1" dirty="0"/>
              <a:t>«И когда он взял книгу, тогда четыре животных и </a:t>
            </a:r>
            <a:r>
              <a:rPr lang="ru-RU" i="1" dirty="0">
                <a:solidFill>
                  <a:srgbClr val="0070C0"/>
                </a:solidFill>
              </a:rPr>
              <a:t>двадцать четыре старца </a:t>
            </a:r>
            <a:r>
              <a:rPr lang="ru-RU" i="1" dirty="0"/>
              <a:t>пали пред Агнцем, имея каждый гусли и золотые чаши, полные фимиама, которые суть молитвы святых. И поют новую песнь, говоря: </a:t>
            </a:r>
            <a:r>
              <a:rPr lang="ru-RU" i="1" dirty="0">
                <a:solidFill>
                  <a:srgbClr val="0070C0"/>
                </a:solidFill>
              </a:rPr>
              <a:t>достоин Ты взять книгу и снять с нее печати, ибо </a:t>
            </a:r>
            <a:r>
              <a:rPr lang="ru-RU" i="1" u="sng" dirty="0">
                <a:solidFill>
                  <a:srgbClr val="0070C0"/>
                </a:solidFill>
              </a:rPr>
              <a:t>Ты был заклан</a:t>
            </a:r>
            <a:r>
              <a:rPr lang="ru-RU" i="1" dirty="0">
                <a:solidFill>
                  <a:srgbClr val="0070C0"/>
                </a:solidFill>
              </a:rPr>
              <a:t>, и Кровию Своею </a:t>
            </a:r>
            <a:r>
              <a:rPr lang="ru-RU" i="1" u="sng" dirty="0">
                <a:solidFill>
                  <a:srgbClr val="0070C0"/>
                </a:solidFill>
              </a:rPr>
              <a:t>искупил нас </a:t>
            </a:r>
            <a:r>
              <a:rPr lang="ru-RU" i="1" dirty="0">
                <a:solidFill>
                  <a:srgbClr val="0070C0"/>
                </a:solidFill>
              </a:rPr>
              <a:t>Богу из всякого колена и языка, и народа и племени, и соделал нас царями и священниками Богу нашему; и мы </a:t>
            </a:r>
            <a:r>
              <a:rPr lang="ru-RU" i="1" u="sng" dirty="0">
                <a:solidFill>
                  <a:srgbClr val="0070C0"/>
                </a:solidFill>
              </a:rPr>
              <a:t>будем царствовать </a:t>
            </a:r>
            <a:r>
              <a:rPr lang="ru-RU" i="1" dirty="0">
                <a:solidFill>
                  <a:srgbClr val="0070C0"/>
                </a:solidFill>
              </a:rPr>
              <a:t>на земле</a:t>
            </a:r>
            <a:r>
              <a:rPr lang="ru-RU" i="1" dirty="0"/>
              <a:t>.» </a:t>
            </a:r>
            <a:endParaRPr lang="ru-RU" i="1" dirty="0" smtClean="0"/>
          </a:p>
          <a:p>
            <a:pPr marL="109728" indent="0">
              <a:buNone/>
            </a:pPr>
            <a:endParaRPr lang="ru-RU" i="1" dirty="0"/>
          </a:p>
          <a:p>
            <a:pPr marL="109728" indent="0" algn="r">
              <a:buNone/>
            </a:pPr>
            <a:r>
              <a:rPr lang="ru-RU" i="1" dirty="0" smtClean="0"/>
              <a:t>/</a:t>
            </a:r>
            <a:r>
              <a:rPr lang="ru-RU" i="1" dirty="0"/>
              <a:t>Откровение 5:8/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двадцать четыре старца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9700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i="1" dirty="0"/>
              <a:t>«И я видел, и слышал голос многих Ангелов вокруг престола и животных и старцев, и число их было </a:t>
            </a:r>
            <a:r>
              <a:rPr lang="ru-RU" i="1" dirty="0">
                <a:solidFill>
                  <a:srgbClr val="0070C0"/>
                </a:solidFill>
              </a:rPr>
              <a:t>тьмы тем и тысячи тысяч</a:t>
            </a:r>
            <a:r>
              <a:rPr lang="ru-RU" i="1" dirty="0"/>
              <a:t>, которые говорили громким голосом: </a:t>
            </a:r>
            <a:r>
              <a:rPr lang="ru-RU" i="1" dirty="0">
                <a:solidFill>
                  <a:srgbClr val="0070C0"/>
                </a:solidFill>
              </a:rPr>
              <a:t>достоин Агнец </a:t>
            </a:r>
            <a:r>
              <a:rPr lang="ru-RU" i="1" dirty="0"/>
              <a:t>закланный </a:t>
            </a:r>
            <a:r>
              <a:rPr lang="ru-RU" i="1" dirty="0">
                <a:solidFill>
                  <a:srgbClr val="0070C0"/>
                </a:solidFill>
              </a:rPr>
              <a:t>принять силу и богатство, и премудрость и крепость, и честь и славу и благословение</a:t>
            </a:r>
            <a:r>
              <a:rPr lang="ru-RU" i="1" dirty="0"/>
              <a:t>. И всякое создание, находящееся </a:t>
            </a:r>
            <a:r>
              <a:rPr lang="ru-RU" i="1" dirty="0">
                <a:solidFill>
                  <a:srgbClr val="0070C0"/>
                </a:solidFill>
              </a:rPr>
              <a:t>на небе и на земле, и под землею, и на море, и все, что в них, слышал я, говорило</a:t>
            </a:r>
            <a:r>
              <a:rPr lang="ru-RU" i="1" dirty="0"/>
              <a:t>: Сидящему на престоле и Агнцу благословение и честь, и слава и держава во веки веков. </a:t>
            </a:r>
            <a:r>
              <a:rPr lang="ru-RU" i="1" dirty="0">
                <a:solidFill>
                  <a:srgbClr val="0070C0"/>
                </a:solidFill>
              </a:rPr>
              <a:t>И четыре животных говорили: аминь. И двадцать четыре старца пали и поклонились Живущему во веки веков.</a:t>
            </a:r>
            <a:r>
              <a:rPr lang="ru-RU" i="1" dirty="0"/>
              <a:t>» /Откровение 5:11/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тьмы тем и тысячи тысяч</a:t>
            </a:r>
            <a:endParaRPr lang="es-MX" i="1" dirty="0"/>
          </a:p>
        </p:txBody>
      </p:sp>
    </p:spTree>
    <p:extLst>
      <p:ext uri="{BB962C8B-B14F-4D97-AF65-F5344CB8AC3E}">
        <p14:creationId xmlns:p14="http://schemas.microsoft.com/office/powerpoint/2010/main" val="405071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08712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Вас вдохновляет это видение? Вы желаете сосредоточить свои помыслы на этой картине? Не испытаете ли вы истинного обращения, чтобы потом выйти на труд в духе, совершенно отличном от того, с которым вы трудились в прошлом, и теснить врага, сокрушая всякое препятствие на пути распространения Евангелия, наполняя сердца светом, и миром, и радостью в Господе? Разве не будет похоронен жалкий дух придирчивости и ропота, чтобы никогда впредь не возродиться? Не будет ли тогда возноситься ввысь фимиам хвалы и благодарения от сердец, очищенных, освященных и прославленных присутствием Христа? Не будем ли мы с верой приобретать грешников и приводить их ко кресту</a:t>
            </a:r>
            <a:r>
              <a:rPr lang="ru-RU" dirty="0" smtClean="0"/>
              <a:t>?</a:t>
            </a:r>
          </a:p>
          <a:p>
            <a:pPr marL="109728" indent="0">
              <a:buNone/>
            </a:pPr>
            <a:endParaRPr lang="ru-RU" dirty="0"/>
          </a:p>
          <a:p>
            <a:pPr marL="109728" indent="0" algn="r">
              <a:buNone/>
            </a:pPr>
            <a:r>
              <a:rPr lang="ru-RU" dirty="0" smtClean="0"/>
              <a:t>{</a:t>
            </a:r>
            <a:r>
              <a:rPr lang="ru-RU" dirty="0"/>
              <a:t>8СЦ 45.1}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46804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/>
              </a:rPr>
              <a:t>Какая музыка приемлема для богослужения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3499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665" y="1099"/>
            <a:ext cx="5234484" cy="6856901"/>
          </a:xfrm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2068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5" name="4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" y="0"/>
            <a:ext cx="9233010" cy="6237312"/>
          </a:xfrm>
        </p:spPr>
      </p:pic>
    </p:spTree>
    <p:extLst>
      <p:ext uri="{BB962C8B-B14F-4D97-AF65-F5344CB8AC3E}">
        <p14:creationId xmlns:p14="http://schemas.microsoft.com/office/powerpoint/2010/main" val="425984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22507"/>
          </a:xfrm>
        </p:spPr>
        <p:txBody>
          <a:bodyPr>
            <a:normAutofit/>
          </a:bodyPr>
          <a:lstStyle/>
          <a:p>
            <a:r>
              <a:rPr lang="ru-RU" u="sng" dirty="0" smtClean="0"/>
              <a:t>Каждому </a:t>
            </a:r>
            <a:r>
              <a:rPr lang="ru-RU" u="sng" dirty="0"/>
              <a:t>также дается пальмовая ветвь победителя и сверкающая арфа</a:t>
            </a:r>
            <a:r>
              <a:rPr lang="ru-RU" dirty="0"/>
              <a:t>. Затем, когда руководящие музыкой ангелы задают тон, </a:t>
            </a:r>
            <a:r>
              <a:rPr lang="ru-RU" u="sng" dirty="0"/>
              <a:t>каждая рука умело касается струн</a:t>
            </a:r>
            <a:r>
              <a:rPr lang="ru-RU" dirty="0"/>
              <a:t>, и по небосводу раздается чудесная музыка... </a:t>
            </a:r>
            <a:endParaRPr lang="ru-RU" dirty="0" smtClean="0"/>
          </a:p>
          <a:p>
            <a:pPr marL="109728" indent="0">
              <a:buNone/>
            </a:pPr>
            <a:r>
              <a:rPr lang="ru-RU" dirty="0" smtClean="0"/>
              <a:t>  </a:t>
            </a:r>
            <a:r>
              <a:rPr lang="ru-RU" sz="2000" dirty="0" smtClean="0"/>
              <a:t>Великая </a:t>
            </a:r>
            <a:r>
              <a:rPr lang="ru-RU" sz="2000" dirty="0"/>
              <a:t>борьба, c. [645, 646]</a:t>
            </a:r>
            <a:endParaRPr lang="es-MX" sz="2000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28871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/>
              <a:t>«Посему да приступаем с дерзновением к престолу благодати, чтобы получить милость и обрести благодать для благовременной помощи.» </a:t>
            </a:r>
            <a:endParaRPr lang="ru-RU" i="1" dirty="0" smtClean="0"/>
          </a:p>
          <a:p>
            <a:endParaRPr lang="ru-RU" i="1" dirty="0"/>
          </a:p>
          <a:p>
            <a:pPr marL="109728" indent="0" algn="r">
              <a:buNone/>
            </a:pPr>
            <a:r>
              <a:rPr lang="ru-RU" i="1" dirty="0" smtClean="0"/>
              <a:t>/</a:t>
            </a:r>
            <a:r>
              <a:rPr lang="ru-RU" i="1" dirty="0"/>
              <a:t>К Евреям 4:16/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1558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260040"/>
          </a:xfrm>
        </p:spPr>
        <p:txBody>
          <a:bodyPr>
            <a:normAutofit/>
          </a:bodyPr>
          <a:lstStyle/>
          <a:p>
            <a:r>
              <a:rPr lang="ru-RU" i="1" dirty="0"/>
              <a:t>«Но вы приступили к горе Сиону и ко граду Бога живаго, к небесному Иерусалиму и тьмам Ангелов, к торжествующему собору и церкви первенцев, написанных на небесах, и к Судии всех Богу, и к духам праведников, достигших совершенства, и к Ходатаю нового завета Иисусу, и к Крови кропления, говорящей лучше, нежели Авелева.» </a:t>
            </a:r>
            <a:endParaRPr lang="ru-RU" i="1" dirty="0" smtClean="0"/>
          </a:p>
          <a:p>
            <a:pPr marL="109728" indent="0">
              <a:buNone/>
            </a:pPr>
            <a:endParaRPr lang="ru-RU" i="1" dirty="0"/>
          </a:p>
          <a:p>
            <a:pPr marL="109728" indent="0" algn="r">
              <a:buNone/>
            </a:pPr>
            <a:r>
              <a:rPr lang="ru-RU" i="1" dirty="0" smtClean="0"/>
              <a:t>/</a:t>
            </a:r>
            <a:r>
              <a:rPr lang="ru-RU" i="1" dirty="0"/>
              <a:t>К Евреям 12:22/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3561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/>
              <a:t>«А Господь - во святом храме Своем: да молчит вся земля пред лицем Его!» </a:t>
            </a:r>
            <a:endParaRPr lang="ru-RU" i="1" dirty="0" smtClean="0"/>
          </a:p>
          <a:p>
            <a:pPr marL="109728" indent="0" algn="r">
              <a:buNone/>
            </a:pPr>
            <a:r>
              <a:rPr lang="ru-RU" i="1" dirty="0" smtClean="0"/>
              <a:t>/</a:t>
            </a:r>
            <a:r>
              <a:rPr lang="ru-RU" i="1" dirty="0"/>
              <a:t>Аввакум 2:20/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7444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«...видел </a:t>
            </a:r>
            <a:r>
              <a:rPr lang="ru-RU" i="1" dirty="0"/>
              <a:t>я Господа, сидящего на престоле высоком и превознесенном, и края риз Его наполняли весь храм. Вокруг Него стояли Серафимы; у каждого из них по шести крыл: двумя закрывал каждый лице свое, и двумя закрывал ноги свои, и двумя летал. И взывали они друг ко другу и говорили: Свят, Свят, Свят Господь Саваоф! вся земля полна славы Его!» </a:t>
            </a:r>
            <a:r>
              <a:rPr lang="ru-RU" i="1" dirty="0" smtClean="0"/>
              <a:t>			/</a:t>
            </a:r>
            <a:r>
              <a:rPr lang="ru-RU" i="1" dirty="0"/>
              <a:t>Исаия 6:1/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2526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696744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Я увидела свет, исходивший от славы, окружавшей Отца, и когда он приблизился ко мне, мое тело вострепетало и задрожало, словно лист. Я подумала, что если он коснется меня, то я не останусь в живых, но свет миновал меня. Тогда я смогла составить некоторое представление о великом и страшном Боге, с Которым мы имеем дело. Я уразумела тогда, какие далекие от истины понятия о святости Божьей имеют некоторые верующие, как часто они всуе поминают Его святое имя, не отдавая себе отчета в том, что говорят они о Боге — о великом и страшном Боге. Во время молитвы многие употребляют небрежные и непочтительные выражения, которые огорчают кроткий Дух Господа, и потому их моления не достигают Неба</a:t>
            </a:r>
            <a:r>
              <a:rPr lang="ru-RU" dirty="0" smtClean="0"/>
              <a:t>.</a:t>
            </a:r>
          </a:p>
          <a:p>
            <a:pPr algn="r"/>
            <a:endParaRPr lang="ru-RU" dirty="0"/>
          </a:p>
          <a:p>
            <a:pPr marL="109728" indent="0" algn="r">
              <a:buNone/>
            </a:pPr>
            <a:r>
              <a:rPr lang="ru-RU" dirty="0" smtClean="0"/>
              <a:t>{</a:t>
            </a:r>
            <a:r>
              <a:rPr lang="ru-RU" dirty="0"/>
              <a:t>РП 70.2}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4195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2800" dirty="0" smtClean="0"/>
              <a:t>“… </a:t>
            </a:r>
            <a:r>
              <a:rPr lang="ru-RU" sz="2800" dirty="0" smtClean="0"/>
              <a:t>да </a:t>
            </a:r>
            <a:r>
              <a:rPr lang="ru-RU" sz="2800" dirty="0"/>
              <a:t>приидет Царствие Твое; да будет воля Твоя и на земле, как на небе</a:t>
            </a:r>
            <a:r>
              <a:rPr lang="es-MX" sz="2800" dirty="0" smtClean="0"/>
              <a:t>”. </a:t>
            </a:r>
          </a:p>
          <a:p>
            <a:pPr marL="109728" indent="0">
              <a:buNone/>
            </a:pPr>
            <a:r>
              <a:rPr lang="es-MX" sz="2800" dirty="0"/>
              <a:t>	</a:t>
            </a:r>
            <a:r>
              <a:rPr lang="es-MX" sz="2800" dirty="0" smtClean="0"/>
              <a:t>					</a:t>
            </a:r>
            <a:r>
              <a:rPr lang="ru-RU" sz="2800" dirty="0" smtClean="0"/>
              <a:t>Матф.</a:t>
            </a:r>
            <a:r>
              <a:rPr lang="es-MX" sz="2800" dirty="0" smtClean="0"/>
              <a:t> </a:t>
            </a:r>
            <a:r>
              <a:rPr lang="es-MX" sz="2800" dirty="0"/>
              <a:t>6:10</a:t>
            </a:r>
          </a:p>
          <a:p>
            <a:endParaRPr lang="es-MX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08375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60648"/>
            <a:ext cx="3528392" cy="6271082"/>
          </a:xfrm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8066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Всякое даяние доброе и всякий дар совершенный нисходит свыше, от Отца светов, у Которого нет изменения и ни тени перемены.</a:t>
            </a:r>
            <a:r>
              <a:rPr lang="es-MX" dirty="0" smtClean="0"/>
              <a:t>   </a:t>
            </a:r>
            <a:endParaRPr lang="ru-RU" dirty="0" smtClean="0"/>
          </a:p>
          <a:p>
            <a:pPr marL="109728" indent="0" algn="r">
              <a:buNone/>
            </a:pPr>
            <a:r>
              <a:rPr lang="ru-RU" dirty="0" smtClean="0"/>
              <a:t>  Иакова</a:t>
            </a:r>
            <a:r>
              <a:rPr lang="es-MX" dirty="0" smtClean="0"/>
              <a:t> </a:t>
            </a:r>
            <a:r>
              <a:rPr lang="es-MX" dirty="0"/>
              <a:t>1:17 </a:t>
            </a: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2391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Музыка </a:t>
            </a:r>
            <a:r>
              <a:rPr lang="ru-RU" dirty="0"/>
              <a:t>имеет небесное происхождение. </a:t>
            </a:r>
            <a:r>
              <a:rPr lang="ru-RU" dirty="0" smtClean="0"/>
              <a:t>    </a:t>
            </a: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ней сокрыта великая сила. </a:t>
            </a:r>
            <a:r>
              <a:rPr lang="es-MX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ru-RU" b="1" i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r">
              <a:buNone/>
            </a:pPr>
            <a:r>
              <a:rPr lang="ru-RU" sz="2000" dirty="0" smtClean="0"/>
              <a:t>3ИВ </a:t>
            </a:r>
            <a:r>
              <a:rPr lang="ru-RU" sz="2000" dirty="0"/>
              <a:t>334.4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5293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018451"/>
          </a:xfrm>
        </p:spPr>
        <p:txBody>
          <a:bodyPr>
            <a:normAutofit/>
          </a:bodyPr>
          <a:lstStyle/>
          <a:p>
            <a:r>
              <a:rPr lang="ru-RU" dirty="0"/>
              <a:t>Благодаря многим научным исследованиям стало известно, что прослушивание музыки определенного типа может поднять настроение,  замедлить сердцебиение, уменьшить головные боли и даже снизить кровяное давление. Сегодня музыкотерапия активно применяется для расслабления, снятия неуверенности и тревоги.</a:t>
            </a:r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fontAlgn="base"/>
            <a:r>
              <a:rPr lang="ru-RU" sz="3200" b="0" dirty="0">
                <a:effectLst/>
              </a:rPr>
              <a:t>Музыкотерапия </a:t>
            </a:r>
            <a:r>
              <a:rPr lang="ru-RU" sz="3200" b="0" dirty="0" smtClean="0">
                <a:effectLst/>
              </a:rPr>
              <a:t>— </a:t>
            </a:r>
            <a:br>
              <a:rPr lang="ru-RU" sz="3200" b="0" dirty="0" smtClean="0">
                <a:effectLst/>
              </a:rPr>
            </a:br>
            <a:r>
              <a:rPr lang="ru-RU" sz="3200" b="0" dirty="0" smtClean="0">
                <a:effectLst/>
              </a:rPr>
              <a:t>лечение </a:t>
            </a:r>
            <a:r>
              <a:rPr lang="ru-RU" sz="3200" b="0" dirty="0">
                <a:effectLst/>
              </a:rPr>
              <a:t>без лекарств</a:t>
            </a:r>
          </a:p>
        </p:txBody>
      </p:sp>
    </p:spTree>
    <p:extLst>
      <p:ext uri="{BB962C8B-B14F-4D97-AF65-F5344CB8AC3E}">
        <p14:creationId xmlns:p14="http://schemas.microsoft.com/office/powerpoint/2010/main" val="307487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Concurre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1892</TotalTime>
  <Words>2542</Words>
  <Application>Microsoft Office PowerPoint</Application>
  <PresentationFormat>Presentación en pantalla (4:3)</PresentationFormat>
  <Paragraphs>140</Paragraphs>
  <Slides>55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55</vt:i4>
      </vt:variant>
    </vt:vector>
  </HeadingPairs>
  <TitlesOfParts>
    <vt:vector size="56" baseType="lpstr">
      <vt:lpstr>Concurrencia</vt:lpstr>
      <vt:lpstr>…и на земле, как на небе</vt:lpstr>
      <vt:lpstr>Presentación de PowerPoint</vt:lpstr>
      <vt:lpstr>Музыка в Божьем царстве</vt:lpstr>
      <vt:lpstr>Каждый житель неба - музыкант</vt:lpstr>
      <vt:lpstr>Presentación de PowerPoint</vt:lpstr>
      <vt:lpstr>Presentación de PowerPoint</vt:lpstr>
      <vt:lpstr>Presentación de PowerPoint</vt:lpstr>
      <vt:lpstr>Presentación de PowerPoint</vt:lpstr>
      <vt:lpstr>Музыкотерапия —  лечение без лекарств</vt:lpstr>
      <vt:lpstr>Presentación de PowerPoint</vt:lpstr>
      <vt:lpstr>Presentación de PowerPoint</vt:lpstr>
      <vt:lpstr>12 причин, почему дети должны учить музыку:</vt:lpstr>
      <vt:lpstr>Десять причин,  по которым ребенок должен заниматься музыкой</vt:lpstr>
      <vt:lpstr>Непрерывное прославление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Чему учит нас небесная модель в использовании музыки?</vt:lpstr>
      <vt:lpstr>Небесное происхождение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Небесная литургия</vt:lpstr>
      <vt:lpstr>Presentación de PowerPoint</vt:lpstr>
      <vt:lpstr>Музыка – это эхо  из невидимого мира  Дж. Мацинни</vt:lpstr>
      <vt:lpstr>Presentación de PowerPoint</vt:lpstr>
      <vt:lpstr>Музыкальные инструменты небесного оркестра</vt:lpstr>
      <vt:lpstr>Presentación de PowerPoint</vt:lpstr>
      <vt:lpstr>Пение как часть религиозного служения столь же важно,  как и молитва</vt:lpstr>
      <vt:lpstr>Presentación de PowerPoint</vt:lpstr>
      <vt:lpstr>Presentación de PowerPoint</vt:lpstr>
      <vt:lpstr>Кто будет проповедовать?</vt:lpstr>
      <vt:lpstr>четыре живых существа</vt:lpstr>
      <vt:lpstr>двадцать четыре старца</vt:lpstr>
      <vt:lpstr>двадцать четыре старца</vt:lpstr>
      <vt:lpstr>тьмы тем и тысячи тысяч</vt:lpstr>
      <vt:lpstr>Presentación de PowerPoint</vt:lpstr>
      <vt:lpstr>Какая музыка приемлема для богослужения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…ASI COMO EN EL CIELO</dc:title>
  <dc:creator>pavlo</dc:creator>
  <cp:lastModifiedBy>pavlo</cp:lastModifiedBy>
  <cp:revision>87</cp:revision>
  <cp:lastPrinted>2014-05-02T15:35:34Z</cp:lastPrinted>
  <dcterms:created xsi:type="dcterms:W3CDTF">2013-11-23T20:30:43Z</dcterms:created>
  <dcterms:modified xsi:type="dcterms:W3CDTF">2014-06-29T21:02:43Z</dcterms:modified>
</cp:coreProperties>
</file>