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0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393" autoAdjust="0"/>
  </p:normalViewPr>
  <p:slideViewPr>
    <p:cSldViewPr snapToGrid="0" snapToObjects="1">
      <p:cViewPr varScale="1">
        <p:scale>
          <a:sx n="67" d="100"/>
          <a:sy n="67" d="100"/>
        </p:scale>
        <p:origin x="-14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9E5C4-63A0-A544-9FFF-4B70B2F53E67}" type="datetimeFigureOut">
              <a:rPr lang="es-ES" smtClean="0"/>
              <a:t>05/12/15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Haga clic para modificar el estilo de texto del patrón</a:t>
            </a:r>
          </a:p>
          <a:p>
            <a:pPr lvl="1"/>
            <a:r>
              <a:rPr lang="ru-RU" smtClean="0"/>
              <a:t>Segundo nivel</a:t>
            </a:r>
          </a:p>
          <a:p>
            <a:pPr lvl="2"/>
            <a:r>
              <a:rPr lang="ru-RU" smtClean="0"/>
              <a:t>Tercer nivel</a:t>
            </a:r>
          </a:p>
          <a:p>
            <a:pPr lvl="3"/>
            <a:r>
              <a:rPr lang="ru-RU" smtClean="0"/>
              <a:t>Cuarto nivel</a:t>
            </a:r>
          </a:p>
          <a:p>
            <a:pPr lvl="4"/>
            <a:r>
              <a:rPr lang="ru-RU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FF6B2F-9D34-C844-99EF-1A5925224C5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8098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trike="sngStrike" dirty="0" smtClean="0"/>
              <a:t>Каких поклонников</a:t>
            </a:r>
            <a:r>
              <a:rPr lang="ru-RU" strike="sngStrike" baseline="0" dirty="0" smtClean="0"/>
              <a:t> ищет Бог?</a:t>
            </a:r>
            <a:endParaRPr lang="ru-RU" strike="sngStrike" dirty="0" smtClean="0"/>
          </a:p>
          <a:p>
            <a:endParaRPr lang="ru-RU" dirty="0" smtClean="0"/>
          </a:p>
          <a:p>
            <a:r>
              <a:rPr lang="ru-RU" dirty="0" smtClean="0"/>
              <a:t>Что делает духовной?</a:t>
            </a:r>
          </a:p>
          <a:p>
            <a:r>
              <a:rPr lang="ru-RU" dirty="0" smtClean="0"/>
              <a:t>Мелодия?</a:t>
            </a:r>
            <a:r>
              <a:rPr lang="ru-RU" baseline="0" dirty="0" smtClean="0"/>
              <a:t> </a:t>
            </a:r>
            <a:r>
              <a:rPr lang="ru-RU" baseline="0" dirty="0" smtClean="0"/>
              <a:t>Какая </a:t>
            </a:r>
            <a:r>
              <a:rPr lang="ru-RU" baseline="0" dirty="0" smtClean="0"/>
              <a:t>комбинация семи нот? </a:t>
            </a:r>
            <a:r>
              <a:rPr lang="ru-RU" baseline="0" dirty="0" smtClean="0"/>
              <a:t>До </a:t>
            </a:r>
            <a:r>
              <a:rPr lang="ru-RU" baseline="0" dirty="0" smtClean="0"/>
              <a:t>мажор, Ре мажор…</a:t>
            </a:r>
            <a:endParaRPr lang="ru-RU" baseline="0" dirty="0" smtClean="0"/>
          </a:p>
          <a:p>
            <a:r>
              <a:rPr lang="ru-RU" baseline="0" dirty="0" smtClean="0"/>
              <a:t>Ритм – это плохо?</a:t>
            </a:r>
          </a:p>
          <a:p>
            <a:r>
              <a:rPr lang="ru-RU" baseline="0" dirty="0" smtClean="0"/>
              <a:t>Синкопа, сложные аккорды, метр 3/4,</a:t>
            </a:r>
          </a:p>
          <a:p>
            <a:r>
              <a:rPr lang="ru-RU" baseline="0" dirty="0" smtClean="0"/>
              <a:t>Слова</a:t>
            </a:r>
            <a:r>
              <a:rPr lang="ru-RU" baseline="0" dirty="0" smtClean="0"/>
              <a:t>?</a:t>
            </a:r>
            <a:endParaRPr lang="es-ES_tradnl" baseline="0" dirty="0" smtClean="0"/>
          </a:p>
          <a:p>
            <a:r>
              <a:rPr lang="ru-RU" baseline="0" dirty="0" smtClean="0"/>
              <a:t>Кому должна быть направлена музыка в Церкви, Богу или слушающим?</a:t>
            </a:r>
            <a:endParaRPr lang="ru-RU" baseline="0" dirty="0" smtClean="0"/>
          </a:p>
          <a:p>
            <a:endParaRPr lang="ru-RU" baseline="0" dirty="0" smtClean="0"/>
          </a:p>
          <a:p>
            <a:r>
              <a:rPr lang="ru-RU" dirty="0" smtClean="0"/>
              <a:t>Исследование. </a:t>
            </a:r>
            <a:r>
              <a:rPr lang="ru-RU" dirty="0" smtClean="0"/>
              <a:t>спросить </a:t>
            </a:r>
            <a:r>
              <a:rPr lang="ru-RU" dirty="0" smtClean="0"/>
              <a:t>всех</a:t>
            </a:r>
            <a:r>
              <a:rPr lang="ru-RU" baseline="0" dirty="0" smtClean="0"/>
              <a:t> какая музыка нравится Богу? Часто говорят это, вот если Иисус одобрит это…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FF6B2F-9D34-C844-99EF-1A5925224C5B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6354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FF6B2F-9D34-C844-99EF-1A5925224C5B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2323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1676401"/>
            <a:ext cx="8001000" cy="2424766"/>
          </a:xfrm>
        </p:spPr>
        <p:txBody>
          <a:bodyPr anchor="b" anchorCtr="0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419600"/>
            <a:ext cx="8001000" cy="12192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191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434609"/>
            <a:ext cx="374904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2551176"/>
            <a:ext cx="3749040" cy="3145536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Aft>
                <a:spcPts val="100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898" y="230560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6798020" y="538594"/>
            <a:ext cx="1808485" cy="51671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50174">
            <a:off x="4827538" y="836203"/>
            <a:ext cx="3657600" cy="493776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encima d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924825"/>
            <a:ext cx="800100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4800600"/>
            <a:ext cx="8001000" cy="1219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225" y="466612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55093">
            <a:off x="2359666" y="458370"/>
            <a:ext cx="4424669" cy="3079124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2 imágenes encima d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6835967" y="278688"/>
            <a:ext cx="1695954" cy="4845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924825"/>
            <a:ext cx="800100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4800600"/>
            <a:ext cx="8001000" cy="1219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225" y="466612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85255">
            <a:off x="2866028" y="3182426"/>
            <a:ext cx="1695954" cy="484558"/>
          </a:xfrm>
          <a:prstGeom prst="rect">
            <a:avLst/>
          </a:prstGeom>
        </p:spPr>
      </p:pic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150321">
            <a:off x="4329929" y="546774"/>
            <a:ext cx="4163077" cy="2961146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317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80673">
            <a:off x="699762" y="451178"/>
            <a:ext cx="4163077" cy="2961146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imágenes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3480" y="4800600"/>
            <a:ext cx="3246120" cy="1188720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spcAft>
                <a:spcPts val="300"/>
              </a:spcAft>
              <a:buNone/>
              <a:defRPr sz="20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253865">
            <a:off x="4415567" y="369110"/>
            <a:ext cx="3794703" cy="2729767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60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0973137">
            <a:off x="530124" y="631160"/>
            <a:ext cx="3837559" cy="2604282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/>
          </p:nvPr>
        </p:nvSpPr>
        <p:spPr>
          <a:xfrm rot="470783">
            <a:off x="708565" y="3070624"/>
            <a:ext cx="3918749" cy="2827517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114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 rot="21240000">
            <a:off x="4717562" y="3396154"/>
            <a:ext cx="3474720" cy="1097280"/>
          </a:xfr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spcAft>
                <a:spcPts val="300"/>
              </a:spcAft>
              <a:buNone/>
              <a:defRPr sz="28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s-ES_tradnl" smtClean="0"/>
              <a:t>Clic para editar título</a:t>
            </a:r>
            <a:endParaRPr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 imágenes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4876800"/>
            <a:ext cx="3048000" cy="118872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20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  <p:pic>
        <p:nvPicPr>
          <p:cNvPr id="15" name="Picture 14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7428515" y="2619243"/>
            <a:ext cx="1580737" cy="451639"/>
          </a:xfrm>
          <a:prstGeom prst="rect">
            <a:avLst/>
          </a:prstGeom>
        </p:spPr>
      </p:pic>
      <p:pic>
        <p:nvPicPr>
          <p:cNvPr id="11" name="Picture 10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2260">
            <a:off x="6339646" y="604321"/>
            <a:ext cx="1610332" cy="2025115"/>
          </a:xfrm>
          <a:prstGeom prst="rect">
            <a:avLst/>
          </a:prstGeom>
        </p:spPr>
      </p:pic>
      <p:pic>
        <p:nvPicPr>
          <p:cNvPr id="13" name="Picture 12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2260">
            <a:off x="4891846" y="985321"/>
            <a:ext cx="1610332" cy="2025115"/>
          </a:xfrm>
          <a:prstGeom prst="rect">
            <a:avLst/>
          </a:prstGeom>
        </p:spPr>
      </p:pic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 rot="247118">
            <a:off x="5075220" y="1165774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17" name="Picture Placeholder 2"/>
          <p:cNvSpPr>
            <a:spLocks noGrp="1"/>
          </p:cNvSpPr>
          <p:nvPr>
            <p:ph type="pic" idx="15"/>
          </p:nvPr>
        </p:nvSpPr>
        <p:spPr>
          <a:xfrm rot="271248">
            <a:off x="6523020" y="784774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253865">
            <a:off x="4519045" y="2873698"/>
            <a:ext cx="3931920" cy="283464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6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193488">
            <a:off x="610678" y="450635"/>
            <a:ext cx="3931920" cy="283464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 rot="21240000">
            <a:off x="455724" y="3551615"/>
            <a:ext cx="3474720" cy="1097280"/>
          </a:xfr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spcAft>
                <a:spcPts val="300"/>
              </a:spcAft>
              <a:buNone/>
              <a:defRPr sz="28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s-ES_tradnl" smtClean="0"/>
              <a:t>Clic para editar título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2286000" indent="-457200">
              <a:defRPr/>
            </a:lvl6pPr>
            <a:lvl7pPr marL="2286000" indent="-457200">
              <a:defRPr/>
            </a:lvl7pPr>
            <a:lvl8pPr marL="2286000" indent="-457200">
              <a:defRPr/>
            </a:lvl8pPr>
            <a:lvl9pPr marL="2286000" indent="-457200">
              <a:defRPr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Picture 6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6634" y="577849"/>
            <a:ext cx="1882589" cy="5461001"/>
          </a:xfrm>
        </p:spPr>
        <p:txBody>
          <a:bodyPr vert="eaVert"/>
          <a:lstStyle>
            <a:lvl1pPr>
              <a:defRPr sz="440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4" y="577849"/>
            <a:ext cx="5768788" cy="546100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Picture 6" descr="vertical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2859" y="1562100"/>
            <a:ext cx="152400" cy="37338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a de título con 3 imág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2057401"/>
            <a:ext cx="8001000" cy="2424766"/>
          </a:xfrm>
        </p:spPr>
        <p:txBody>
          <a:bodyPr anchor="b" anchorCtr="0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800600"/>
            <a:ext cx="8001000" cy="12192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572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66660">
            <a:off x="5138374" y="599839"/>
            <a:ext cx="1610332" cy="2025115"/>
          </a:xfrm>
          <a:prstGeom prst="rect">
            <a:avLst/>
          </a:prstGeom>
        </p:spPr>
      </p:pic>
      <p:pic>
        <p:nvPicPr>
          <p:cNvPr id="11" name="Picture 10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29776">
            <a:off x="2072772" y="555386"/>
            <a:ext cx="1610332" cy="2025115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 rot="21254634">
            <a:off x="2256146" y="735839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idx="15"/>
          </p:nvPr>
        </p:nvSpPr>
        <p:spPr>
          <a:xfrm rot="21315648">
            <a:off x="5321748" y="780292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pic>
        <p:nvPicPr>
          <p:cNvPr id="14" name="Picture 13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1790">
            <a:off x="3591963" y="936015"/>
            <a:ext cx="1610332" cy="2025115"/>
          </a:xfrm>
          <a:prstGeom prst="rect">
            <a:avLst/>
          </a:prstGeom>
        </p:spPr>
      </p:pic>
      <p:sp>
        <p:nvSpPr>
          <p:cNvPr id="17" name="Picture Placeholder 2"/>
          <p:cNvSpPr>
            <a:spLocks noGrp="1"/>
          </p:cNvSpPr>
          <p:nvPr>
            <p:ph type="pic" idx="17"/>
          </p:nvPr>
        </p:nvSpPr>
        <p:spPr>
          <a:xfrm rot="100778">
            <a:off x="3775337" y="1116468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282700"/>
            <a:ext cx="8001000" cy="1917700"/>
          </a:xfrm>
        </p:spPr>
        <p:txBody>
          <a:bodyPr anchor="b" anchorCtr="0">
            <a:noAutofit/>
          </a:bodyPr>
          <a:lstStyle>
            <a:lvl1pPr algn="ctr">
              <a:defRPr sz="5600" b="0" cap="none" baseline="0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3644153"/>
            <a:ext cx="8001000" cy="833718"/>
          </a:xfrm>
        </p:spPr>
        <p:txBody>
          <a:bodyPr anchor="t" anchorCtr="0"/>
          <a:lstStyle>
            <a:lvl1pPr marL="0" indent="0" algn="ctr">
              <a:spcAft>
                <a:spcPts val="0"/>
              </a:spcAft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3528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1936751"/>
            <a:ext cx="3749040" cy="4102100"/>
          </a:xfrm>
        </p:spPr>
        <p:txBody>
          <a:bodyPr>
            <a:normAutofit/>
          </a:bodyPr>
          <a:lstStyle>
            <a:lvl1pPr>
              <a:spcAft>
                <a:spcPts val="1600"/>
              </a:spcAft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3460" y="1936751"/>
            <a:ext cx="3749040" cy="4102100"/>
          </a:xfrm>
        </p:spPr>
        <p:txBody>
          <a:bodyPr>
            <a:normAutofit/>
          </a:bodyPr>
          <a:lstStyle>
            <a:lvl1pPr>
              <a:spcAft>
                <a:spcPts val="1600"/>
              </a:spcAft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874838"/>
            <a:ext cx="3749040" cy="639762"/>
          </a:xfrm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" y="2590800"/>
            <a:ext cx="3749040" cy="3448050"/>
          </a:xfrm>
        </p:spPr>
        <p:txBody>
          <a:bodyPr>
            <a:normAutofit/>
          </a:bodyPr>
          <a:lstStyle>
            <a:lvl1pPr>
              <a:spcAft>
                <a:spcPts val="1400"/>
              </a:spcAft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460" y="1874838"/>
            <a:ext cx="3749040" cy="639762"/>
          </a:xfrm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3460" y="2590800"/>
            <a:ext cx="3749040" cy="3448050"/>
          </a:xfrm>
        </p:spPr>
        <p:txBody>
          <a:bodyPr>
            <a:normAutofit/>
          </a:bodyPr>
          <a:lstStyle>
            <a:lvl1pPr>
              <a:spcAft>
                <a:spcPts val="1400"/>
              </a:spcAft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153" y="443752"/>
            <a:ext cx="3749040" cy="1707777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7494" y="430306"/>
            <a:ext cx="3749040" cy="560854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2000"/>
            </a:lvl6pPr>
            <a:lvl7pPr marL="2290763" indent="-461963">
              <a:defRPr sz="2000"/>
            </a:lvl7pPr>
            <a:lvl8pPr marL="2290763" indent="-461963">
              <a:defRPr sz="2000"/>
            </a:lvl8pPr>
            <a:lvl9pPr marL="2290763" indent="-461963"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153" y="2554940"/>
            <a:ext cx="3749040" cy="3146613"/>
          </a:xfrm>
        </p:spPr>
        <p:txBody>
          <a:bodyPr>
            <a:normAutofit/>
          </a:bodyPr>
          <a:lstStyle>
            <a:lvl1pPr marL="0" indent="0" algn="ctr">
              <a:spcAft>
                <a:spcPts val="1000"/>
              </a:spcAft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Picture 8" descr="short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898" y="230560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PageOverlay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0" y="6158753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905000"/>
            <a:ext cx="8001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72100" y="6158753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fld id="{A4A6734C-E115-4BC5-9FB0-F9BF6FABFDA0}" type="datetimeFigureOut">
              <a:rPr lang="en-US" smtClean="0"/>
              <a:t>05/12/15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46220" y="6158753"/>
            <a:ext cx="10515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</a:defRPr>
            </a:lvl1pPr>
          </a:lstStyle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0"/>
        </a:spcBef>
        <a:spcAft>
          <a:spcPts val="2000"/>
        </a:spcAft>
        <a:buFont typeface="Wingdings 2" pitchFamily="18" charset="2"/>
        <a:buChar char="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0"/>
        </a:spcBef>
        <a:spcAft>
          <a:spcPts val="1000"/>
        </a:spcAft>
        <a:buClr>
          <a:schemeClr val="bg2"/>
        </a:buClr>
        <a:buFont typeface="Wingdings 2" pitchFamily="18" charset="2"/>
        <a:buChar char="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0"/>
        </a:spcBef>
        <a:spcAft>
          <a:spcPts val="1000"/>
        </a:spcAft>
        <a:buFont typeface="Wingdings 2" pitchFamily="18" charset="2"/>
        <a:buChar char="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0"/>
        </a:spcBef>
        <a:spcAft>
          <a:spcPts val="1000"/>
        </a:spcAft>
        <a:buClr>
          <a:schemeClr val="bg2"/>
        </a:buClr>
        <a:buFont typeface="Wingdings 2" pitchFamily="18" charset="2"/>
        <a:buChar char="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0"/>
        </a:spcBef>
        <a:spcAft>
          <a:spcPts val="1000"/>
        </a:spcAft>
        <a:buFont typeface="Wingdings 2" pitchFamily="18" charset="2"/>
        <a:buChar char="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indent="-461963" algn="l" defTabSz="9144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3205163" indent="-461963" algn="l" defTabSz="914400" rtl="0" eaLnBrk="1" latinLnBrk="0" hangingPunct="1">
        <a:spcBef>
          <a:spcPts val="0"/>
        </a:spcBef>
        <a:spcAft>
          <a:spcPts val="600"/>
        </a:spcAft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3657600" indent="-461963" algn="l" defTabSz="9144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4119563" indent="-461963" algn="l" defTabSz="914400" rtl="0" eaLnBrk="1" latinLnBrk="0" hangingPunct="1">
        <a:spcBef>
          <a:spcPts val="0"/>
        </a:spcBef>
        <a:spcAft>
          <a:spcPts val="600"/>
        </a:spcAft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4tons.com/" TargetMode="External"/><Relationship Id="rId4" Type="http://schemas.openxmlformats.org/officeDocument/2006/relationships/hyperlink" Target="http://www.reluzjr.com.br/?opcao=partituras" TargetMode="External"/><Relationship Id="rId1" Type="http://schemas.openxmlformats.org/officeDocument/2006/relationships/slideLayout" Target="../slideLayouts/slideLayout8.xml"/><Relationship Id="rId2" Type="http://schemas.openxmlformats.org/officeDocument/2006/relationships/hyperlink" Target="http://www.defordmusic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dirty="0" smtClean="0"/>
              <a:t>Духовная музыка – </a:t>
            </a:r>
            <a:br>
              <a:rPr lang="ru-RU" sz="4000" dirty="0" smtClean="0"/>
            </a:br>
            <a:r>
              <a:rPr lang="ru-RU" sz="4000" dirty="0" smtClean="0"/>
              <a:t>какой ей быть?</a:t>
            </a:r>
            <a:endParaRPr lang="es-ES" sz="40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43228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38702" y="1656737"/>
            <a:ext cx="821030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4000" dirty="0">
                <a:hlinkClick r:id="rId2"/>
              </a:rPr>
              <a:t>http://www.defordmusic.com</a:t>
            </a:r>
            <a:r>
              <a:rPr lang="es-ES" sz="4000" dirty="0" smtClean="0">
                <a:hlinkClick r:id="rId2"/>
              </a:rPr>
              <a:t>/</a:t>
            </a:r>
            <a:endParaRPr lang="ru-RU" sz="4000" dirty="0" smtClean="0"/>
          </a:p>
          <a:p>
            <a:pPr algn="ctr"/>
            <a:endParaRPr lang="ru-RU" sz="4000" dirty="0" smtClean="0"/>
          </a:p>
          <a:p>
            <a:pPr algn="ctr"/>
            <a:r>
              <a:rPr lang="es-ES" sz="4000" dirty="0">
                <a:hlinkClick r:id="rId3"/>
              </a:rPr>
              <a:t>http://www.4tons.com</a:t>
            </a:r>
            <a:r>
              <a:rPr lang="es-ES" sz="4000" dirty="0" smtClean="0">
                <a:hlinkClick r:id="rId3"/>
              </a:rPr>
              <a:t>/</a:t>
            </a:r>
            <a:endParaRPr lang="ru-RU" sz="4000" dirty="0" smtClean="0"/>
          </a:p>
          <a:p>
            <a:pPr algn="ctr"/>
            <a:endParaRPr lang="ru-RU" sz="4000" dirty="0"/>
          </a:p>
          <a:p>
            <a:r>
              <a:rPr lang="es-ES" sz="3200" dirty="0">
                <a:hlinkClick r:id="rId4"/>
              </a:rPr>
              <a:t>http://www.reluzjr.com.br/?opcao=</a:t>
            </a:r>
            <a:r>
              <a:rPr lang="es-ES" sz="3200" dirty="0" smtClean="0">
                <a:hlinkClick r:id="rId4"/>
              </a:rPr>
              <a:t>partituras</a:t>
            </a:r>
            <a:r>
              <a:rPr lang="ru-RU" sz="3200" dirty="0" smtClean="0"/>
              <a:t>  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3196826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in títul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0200"/>
            <a:ext cx="9144000" cy="617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791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Fit-For-EternityFron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" y="685800"/>
            <a:ext cx="6925056" cy="547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153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Jesus y la fogata 0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0"/>
            <a:ext cx="52353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010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86651" y="522289"/>
            <a:ext cx="820185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latin typeface="Verdana"/>
                <a:cs typeface="Verdana"/>
              </a:rPr>
              <a:t>«Посему да приступаем с дерзновением к престолу благодати, чтобы получить милость и обрести благодать для благовременной помощи.» </a:t>
            </a:r>
            <a:endParaRPr lang="es-ES_tradnl" sz="3600" i="1" dirty="0" smtClean="0">
              <a:latin typeface="Verdana"/>
              <a:cs typeface="Verdana"/>
            </a:endParaRPr>
          </a:p>
          <a:p>
            <a:endParaRPr lang="es-MX" sz="3600" dirty="0">
              <a:latin typeface="Verdana"/>
              <a:cs typeface="Verdana"/>
            </a:endParaRPr>
          </a:p>
          <a:p>
            <a:r>
              <a:rPr lang="ru-RU" sz="3600" i="1" dirty="0">
                <a:latin typeface="Verdana"/>
                <a:cs typeface="Verdana"/>
              </a:rPr>
              <a:t>/К Евреям 4:16/</a:t>
            </a:r>
            <a:r>
              <a:rPr lang="es-MX" sz="3600" dirty="0">
                <a:latin typeface="Verdana"/>
                <a:cs typeface="Verdana"/>
              </a:rPr>
              <a:t> </a:t>
            </a:r>
            <a:endParaRPr lang="es-ES" sz="3600" dirty="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67131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39173" y="474345"/>
            <a:ext cx="8296811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latin typeface="Verdana"/>
                <a:cs typeface="Verdana"/>
              </a:rPr>
              <a:t>«Но вы приступили к горе Сиону и ко граду Бога </a:t>
            </a:r>
            <a:r>
              <a:rPr lang="ru-RU" sz="2400" i="1" dirty="0" err="1">
                <a:latin typeface="Verdana"/>
                <a:cs typeface="Verdana"/>
              </a:rPr>
              <a:t>живаго</a:t>
            </a:r>
            <a:r>
              <a:rPr lang="ru-RU" sz="2400" i="1" dirty="0">
                <a:latin typeface="Verdana"/>
                <a:cs typeface="Verdana"/>
              </a:rPr>
              <a:t>, к небесному Иерусалиму и тьмам Ангелов, к торжествующему собору и церкви первенцев, написанных на небесах, и к Судии всех Богу, и к духам праведников, достигших совершенства, и к Ходатаю нового завета Иисусу, и к Крови кропления, говорящей лучше, нежели </a:t>
            </a:r>
            <a:r>
              <a:rPr lang="ru-RU" sz="2400" i="1" dirty="0" err="1">
                <a:latin typeface="Verdana"/>
                <a:cs typeface="Verdana"/>
              </a:rPr>
              <a:t>Авелева</a:t>
            </a:r>
            <a:r>
              <a:rPr lang="ru-RU" sz="2400" i="1" dirty="0">
                <a:latin typeface="Verdana"/>
                <a:cs typeface="Verdana"/>
              </a:rPr>
              <a:t>.» </a:t>
            </a:r>
            <a:endParaRPr lang="es-ES_tradnl" sz="2400" i="1" dirty="0" smtClean="0">
              <a:latin typeface="Verdana"/>
              <a:cs typeface="Verdana"/>
            </a:endParaRPr>
          </a:p>
          <a:p>
            <a:pPr algn="ctr"/>
            <a:endParaRPr lang="es-MX" sz="2400" dirty="0">
              <a:latin typeface="Verdana"/>
              <a:cs typeface="Verdana"/>
            </a:endParaRPr>
          </a:p>
          <a:p>
            <a:r>
              <a:rPr lang="ru-RU" i="1" dirty="0">
                <a:latin typeface="Verdana"/>
                <a:cs typeface="Verdana"/>
              </a:rPr>
              <a:t>/К Евреям 12:22/</a:t>
            </a:r>
            <a:endParaRPr lang="es-MX" dirty="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182169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20478" y="1120675"/>
            <a:ext cx="841550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latin typeface="Verdana"/>
                <a:cs typeface="Verdana"/>
              </a:rPr>
              <a:t>«А Господь </a:t>
            </a:r>
            <a:endParaRPr lang="es-ES_tradnl" sz="3600" i="1" dirty="0" smtClean="0">
              <a:latin typeface="Verdana"/>
              <a:cs typeface="Verdana"/>
            </a:endParaRPr>
          </a:p>
          <a:p>
            <a:pPr marL="571500" indent="-571500" algn="ctr">
              <a:buFontTx/>
              <a:buChar char="-"/>
            </a:pPr>
            <a:r>
              <a:rPr lang="ru-RU" sz="3600" i="1" dirty="0" smtClean="0">
                <a:latin typeface="Verdana"/>
                <a:cs typeface="Verdana"/>
              </a:rPr>
              <a:t>во </a:t>
            </a:r>
            <a:r>
              <a:rPr lang="ru-RU" sz="3600" i="1" dirty="0">
                <a:latin typeface="Verdana"/>
                <a:cs typeface="Verdana"/>
              </a:rPr>
              <a:t>святом храме Своем: </a:t>
            </a:r>
            <a:endParaRPr lang="es-ES_tradnl" sz="3600" i="1" dirty="0" smtClean="0">
              <a:latin typeface="Verdana"/>
              <a:cs typeface="Verdana"/>
            </a:endParaRPr>
          </a:p>
          <a:p>
            <a:pPr marL="571500" indent="-571500" algn="ctr">
              <a:buFontTx/>
              <a:buChar char="-"/>
            </a:pPr>
            <a:r>
              <a:rPr lang="ru-RU" sz="3600" i="1" dirty="0" smtClean="0">
                <a:latin typeface="Verdana"/>
                <a:cs typeface="Verdana"/>
              </a:rPr>
              <a:t>да </a:t>
            </a:r>
            <a:r>
              <a:rPr lang="ru-RU" sz="3600" i="1" dirty="0">
                <a:latin typeface="Verdana"/>
                <a:cs typeface="Verdana"/>
              </a:rPr>
              <a:t>молчит вся земля пред </a:t>
            </a:r>
            <a:r>
              <a:rPr lang="ru-RU" sz="3600" i="1" dirty="0" err="1">
                <a:latin typeface="Verdana"/>
                <a:cs typeface="Verdana"/>
              </a:rPr>
              <a:t>лицем</a:t>
            </a:r>
            <a:r>
              <a:rPr lang="ru-RU" sz="3600" i="1" dirty="0">
                <a:latin typeface="Verdana"/>
                <a:cs typeface="Verdana"/>
              </a:rPr>
              <a:t> Его!» </a:t>
            </a:r>
            <a:endParaRPr lang="es-ES_tradnl" sz="3600" i="1" dirty="0" smtClean="0">
              <a:latin typeface="Verdana"/>
              <a:cs typeface="Verdana"/>
            </a:endParaRPr>
          </a:p>
          <a:p>
            <a:pPr marL="571500" indent="-571500" algn="ctr">
              <a:buFontTx/>
              <a:buChar char="-"/>
            </a:pPr>
            <a:endParaRPr lang="es-MX" sz="3600" dirty="0">
              <a:latin typeface="Verdana"/>
              <a:cs typeface="Verdana"/>
            </a:endParaRPr>
          </a:p>
          <a:p>
            <a:pPr algn="ctr"/>
            <a:r>
              <a:rPr lang="ru-RU" i="1" dirty="0">
                <a:latin typeface="Verdana"/>
                <a:cs typeface="Verdana"/>
              </a:rPr>
              <a:t>/Аввакум 2:20/</a:t>
            </a:r>
            <a:endParaRPr lang="es-MX" dirty="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50359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03564" y="751344"/>
            <a:ext cx="833242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Verdana"/>
                <a:cs typeface="Verdana"/>
              </a:rPr>
              <a:t>«...видел я Господа, сидящего на престоле высоком и превознесенном, и края риз Его наполняли весь храм. Вокруг Него стояли Серафимы; у каждого из них по шести крыл: двумя закрывал каждый лице свое, и двумя закрывал ноги свои, и двумя летал. И взывали они друг ко другу и говорили: Свят, Свят, Свят Господь </a:t>
            </a:r>
            <a:r>
              <a:rPr lang="ru-RU" sz="2400" i="1" dirty="0" err="1">
                <a:latin typeface="Verdana"/>
                <a:cs typeface="Verdana"/>
              </a:rPr>
              <a:t>Саваоф</a:t>
            </a:r>
            <a:r>
              <a:rPr lang="ru-RU" sz="2400" i="1" dirty="0">
                <a:latin typeface="Verdana"/>
                <a:cs typeface="Verdana"/>
              </a:rPr>
              <a:t>! вся земля полна славы Его!</a:t>
            </a:r>
            <a:r>
              <a:rPr lang="ru-RU" sz="2400" i="1" dirty="0" smtClean="0">
                <a:latin typeface="Verdana"/>
                <a:cs typeface="Verdana"/>
              </a:rPr>
              <a:t>»</a:t>
            </a:r>
            <a:endParaRPr lang="es-ES_tradnl" sz="2400" i="1" dirty="0" smtClean="0">
              <a:latin typeface="Verdana"/>
              <a:cs typeface="Verdana"/>
            </a:endParaRPr>
          </a:p>
          <a:p>
            <a:r>
              <a:rPr lang="ru-RU" i="1" dirty="0">
                <a:latin typeface="Verdana"/>
                <a:cs typeface="Verdana"/>
              </a:rPr>
              <a:t>	</a:t>
            </a:r>
            <a:endParaRPr lang="es-ES_tradnl" i="1" dirty="0" smtClean="0">
              <a:latin typeface="Verdana"/>
              <a:cs typeface="Verdana"/>
            </a:endParaRPr>
          </a:p>
          <a:p>
            <a:r>
              <a:rPr lang="ru-RU" i="1" dirty="0" smtClean="0">
                <a:latin typeface="Verdana"/>
                <a:cs typeface="Verdana"/>
              </a:rPr>
              <a:t>/</a:t>
            </a:r>
            <a:r>
              <a:rPr lang="ru-RU" i="1" dirty="0">
                <a:latin typeface="Verdana"/>
                <a:cs typeface="Verdana"/>
              </a:rPr>
              <a:t>Исаия 6:1/</a:t>
            </a:r>
            <a:endParaRPr lang="es-MX" dirty="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780296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20477" y="387061"/>
            <a:ext cx="8498593" cy="6278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400" dirty="0" smtClean="0">
                <a:latin typeface="Verdana"/>
                <a:cs typeface="Verdana"/>
              </a:rPr>
              <a:t>	</a:t>
            </a:r>
            <a:r>
              <a:rPr lang="ru-RU" sz="2400" dirty="0" smtClean="0">
                <a:latin typeface="Verdana"/>
                <a:cs typeface="Verdana"/>
              </a:rPr>
              <a:t>Я </a:t>
            </a:r>
            <a:r>
              <a:rPr lang="ru-RU" sz="2400" dirty="0">
                <a:latin typeface="Verdana"/>
                <a:cs typeface="Verdana"/>
              </a:rPr>
              <a:t>увидела свет, исходивший от славы, окружавшей Отца, и когда он приблизился ко мне, мое тело вострепетало и задрожало, словно лист. Я подумала, что если он коснется меня, то я не останусь в живых, но свет миновал меня. Тогда я смогла составить некоторое представление о великом и страшном Боге, с Которым мы имеем дело. Я уразумела тогда, какие далекие от истины понятия о святости Божьей имеют некоторые верующие, как часто они всуе поминают Его святое имя, не отдавая себе отчета в том, что говорят они о Боге — о великом и страшном Боге. Во время молитвы многие употребляют небрежные и непочтительные выражения, которые огорчают кроткий Дух Господа, и потому их моления не достигают Неба.</a:t>
            </a:r>
            <a:endParaRPr lang="es-MX" sz="2400" dirty="0">
              <a:latin typeface="Verdana"/>
              <a:cs typeface="Verdana"/>
            </a:endParaRPr>
          </a:p>
          <a:p>
            <a:r>
              <a:rPr lang="ru-RU" dirty="0" smtClean="0">
                <a:latin typeface="Verdana"/>
                <a:cs typeface="Verdana"/>
              </a:rPr>
              <a:t>{РП 70.2}</a:t>
            </a:r>
            <a:endParaRPr lang="es-MX" dirty="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63467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Documental de viaje">
  <a:themeElements>
    <a:clrScheme name="Travelogue">
      <a:dk1>
        <a:sysClr val="windowText" lastClr="000000"/>
      </a:dk1>
      <a:lt1>
        <a:srgbClr val="EAC968"/>
      </a:lt1>
      <a:dk2>
        <a:srgbClr val="2A2515"/>
      </a:dk2>
      <a:lt2>
        <a:srgbClr val="82682C"/>
      </a:lt2>
      <a:accent1>
        <a:srgbClr val="B74D21"/>
      </a:accent1>
      <a:accent2>
        <a:srgbClr val="A32323"/>
      </a:accent2>
      <a:accent3>
        <a:srgbClr val="4576A3"/>
      </a:accent3>
      <a:accent4>
        <a:srgbClr val="615D9A"/>
      </a:accent4>
      <a:accent5>
        <a:srgbClr val="67924B"/>
      </a:accent5>
      <a:accent6>
        <a:srgbClr val="BF7B1B"/>
      </a:accent6>
      <a:hlink>
        <a:srgbClr val="99350B"/>
      </a:hlink>
      <a:folHlink>
        <a:srgbClr val="785140"/>
      </a:folHlink>
    </a:clrScheme>
    <a:fontScheme name="Travelogue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Travelogu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130000"/>
              </a:schemeClr>
              <a:schemeClr val="phClr">
                <a:tint val="80000"/>
                <a:satMod val="150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130000"/>
              </a:schemeClr>
              <a:schemeClr val="phClr">
                <a:tint val="80000"/>
                <a:satMod val="150000"/>
              </a:schemeClr>
            </a:duotone>
          </a:blip>
          <a:tile tx="0" ty="0" sx="50000" sy="50000" flip="none" algn="tl"/>
        </a:blip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6600000" sx="102000" sy="102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88900" dist="63500" dir="2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sunset" dir="t">
              <a:rot lat="0" lon="0" rev="4200000"/>
            </a:lightRig>
          </a:scene3d>
          <a:sp3d>
            <a:bevelT w="635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0000"/>
                <a:hueMod val="85000"/>
                <a:satMod val="300000"/>
                <a:lumMod val="100000"/>
              </a:schemeClr>
            </a:gs>
            <a:gs pos="40000">
              <a:schemeClr val="phClr">
                <a:tint val="45000"/>
                <a:shade val="99000"/>
                <a:hueMod val="95000"/>
                <a:satMod val="300000"/>
                <a:lumMod val="100000"/>
              </a:schemeClr>
            </a:gs>
            <a:gs pos="100000">
              <a:schemeClr val="phClr">
                <a:shade val="20000"/>
                <a:hueMod val="95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70000"/>
                <a:satMod val="2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Documental de viaje.thmx</Template>
  <TotalTime>248</TotalTime>
  <Words>297</Words>
  <Application>Microsoft Macintosh PowerPoint</Application>
  <PresentationFormat>Presentación en pantalla (4:3)</PresentationFormat>
  <Paragraphs>34</Paragraphs>
  <Slides>10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Documental de viaje</vt:lpstr>
      <vt:lpstr>Духовная музыка –  какой ей быть?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Pavel Semanivsky</dc:creator>
  <cp:lastModifiedBy>Pavel Semanivsky</cp:lastModifiedBy>
  <cp:revision>8</cp:revision>
  <dcterms:created xsi:type="dcterms:W3CDTF">2015-12-04T07:28:49Z</dcterms:created>
  <dcterms:modified xsi:type="dcterms:W3CDTF">2015-12-05T15:49:23Z</dcterms:modified>
</cp:coreProperties>
</file>